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2"/>
  </p:notesMasterIdLst>
  <p:sldIdLst>
    <p:sldId id="275" r:id="rId2"/>
    <p:sldId id="274" r:id="rId3"/>
    <p:sldId id="273" r:id="rId4"/>
    <p:sldId id="300" r:id="rId5"/>
    <p:sldId id="279" r:id="rId6"/>
    <p:sldId id="280" r:id="rId7"/>
    <p:sldId id="295" r:id="rId8"/>
    <p:sldId id="294" r:id="rId9"/>
    <p:sldId id="293" r:id="rId10"/>
    <p:sldId id="308" r:id="rId11"/>
    <p:sldId id="282" r:id="rId12"/>
    <p:sldId id="304" r:id="rId13"/>
    <p:sldId id="305" r:id="rId14"/>
    <p:sldId id="306" r:id="rId15"/>
    <p:sldId id="307" r:id="rId16"/>
    <p:sldId id="278" r:id="rId17"/>
    <p:sldId id="297" r:id="rId18"/>
    <p:sldId id="296" r:id="rId19"/>
    <p:sldId id="283" r:id="rId20"/>
    <p:sldId id="284" r:id="rId21"/>
    <p:sldId id="303" r:id="rId22"/>
    <p:sldId id="285" r:id="rId23"/>
    <p:sldId id="286" r:id="rId24"/>
    <p:sldId id="298" r:id="rId25"/>
    <p:sldId id="287" r:id="rId26"/>
    <p:sldId id="288" r:id="rId27"/>
    <p:sldId id="289" r:id="rId28"/>
    <p:sldId id="299" r:id="rId29"/>
    <p:sldId id="301" r:id="rId30"/>
    <p:sldId id="292" r:id="rId31"/>
  </p:sldIdLst>
  <p:sldSz cx="9144000" cy="5143500" type="screen16x9"/>
  <p:notesSz cx="6858000" cy="9144000"/>
  <p:embeddedFontLst>
    <p:embeddedFont>
      <p:font typeface="微软雅黑" pitchFamily="34" charset="-122"/>
      <p:regular r:id="rId33"/>
      <p:bold r:id="rId34"/>
    </p:embeddedFont>
    <p:embeddedFont>
      <p:font typeface="Open Sans" charset="0"/>
      <p:regular r:id="rId35"/>
      <p:bold r:id="rId36"/>
      <p:italic r:id="rId37"/>
      <p:boldItalic r:id="rId38"/>
    </p:embeddedFont>
    <p:embeddedFont>
      <p:font typeface="Economica"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2" autoAdjust="0"/>
    <p:restoredTop sz="66236" autoAdjust="0"/>
  </p:normalViewPr>
  <p:slideViewPr>
    <p:cSldViewPr snapToGrid="0">
      <p:cViewPr varScale="1">
        <p:scale>
          <a:sx n="61" d="100"/>
          <a:sy n="61" d="100"/>
        </p:scale>
        <p:origin x="-1608"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jp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76528539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大家好，我是刘亮，我来自乐道待魂项目组。很高兴能参加</a:t>
            </a:r>
            <a:r>
              <a:rPr lang="en-US" altLang="zh-CN" dirty="0" smtClean="0"/>
              <a:t>CGDC</a:t>
            </a:r>
            <a:r>
              <a:rPr lang="zh-CN" altLang="en-US" dirty="0" smtClean="0"/>
              <a:t>，能有机会与大</a:t>
            </a:r>
            <a:r>
              <a:rPr lang="zh-CN" altLang="en-US" dirty="0" smtClean="0"/>
              <a:t>家面对面的交</a:t>
            </a:r>
            <a:r>
              <a:rPr lang="zh-CN" altLang="en-US" dirty="0" smtClean="0"/>
              <a:t>流游戏开发的技术与经验。我今天</a:t>
            </a:r>
            <a:r>
              <a:rPr lang="zh-CN" altLang="en-US" dirty="0" smtClean="0"/>
              <a:t>要演讲</a:t>
            </a:r>
            <a:r>
              <a:rPr lang="zh-CN" altLang="en-US" dirty="0" smtClean="0"/>
              <a:t>的题目是“待魂优化方案分享”。</a:t>
            </a:r>
            <a:endParaRPr lang="zh-CN" altLang="en-US" dirty="0"/>
          </a:p>
        </p:txBody>
      </p:sp>
    </p:spTree>
    <p:extLst>
      <p:ext uri="{BB962C8B-B14F-4D97-AF65-F5344CB8AC3E}">
        <p14:creationId xmlns:p14="http://schemas.microsoft.com/office/powerpoint/2010/main" val="2073939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indent="0">
              <a:buNone/>
            </a:pPr>
            <a:r>
              <a:rPr lang="zh-CN" altLang="en-US" dirty="0" smtClean="0"/>
              <a:t>标准的</a:t>
            </a:r>
            <a:r>
              <a:rPr lang="en-US" altLang="zh-CN" dirty="0" err="1" smtClean="0"/>
              <a:t>gltf</a:t>
            </a:r>
            <a:r>
              <a:rPr lang="en-US" altLang="zh-CN" dirty="0" smtClean="0"/>
              <a:t> </a:t>
            </a:r>
            <a:r>
              <a:rPr lang="en-US" altLang="zh-CN" dirty="0" err="1" smtClean="0"/>
              <a:t>pbr</a:t>
            </a:r>
            <a:r>
              <a:rPr lang="zh-CN" altLang="en-US" dirty="0" smtClean="0"/>
              <a:t>材</a:t>
            </a:r>
            <a:r>
              <a:rPr lang="zh-CN" altLang="en-US" dirty="0" smtClean="0"/>
              <a:t>质虽然已</a:t>
            </a:r>
            <a:r>
              <a:rPr lang="zh-CN" altLang="en-US" dirty="0" smtClean="0"/>
              <a:t>经非常强大了，可以模拟现实世界中超过</a:t>
            </a:r>
            <a:r>
              <a:rPr lang="en-US" altLang="zh-CN" dirty="0" smtClean="0"/>
              <a:t>90%</a:t>
            </a:r>
            <a:r>
              <a:rPr lang="zh-CN" altLang="en-US" dirty="0" smtClean="0"/>
              <a:t>的效果</a:t>
            </a:r>
            <a:r>
              <a:rPr lang="zh-CN" altLang="en-US" dirty="0" smtClean="0"/>
              <a:t>。但仍然有些材质的光照模型比较特殊，需要我们额外支持。</a:t>
            </a:r>
            <a:endParaRPr lang="zh-CN" altLang="en-US" dirty="0"/>
          </a:p>
        </p:txBody>
      </p:sp>
    </p:spTree>
    <p:extLst>
      <p:ext uri="{BB962C8B-B14F-4D97-AF65-F5344CB8AC3E}">
        <p14:creationId xmlns:p14="http://schemas.microsoft.com/office/powerpoint/2010/main" val="3328262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smtClean="0"/>
              <a:t>在待魂的游戏内，我们主要使用了非真实渲染的相关效果。主要实现了三个类型的技术，分别是轮廓线渲染，卡通风格渲染，素描风格渲染。</a:t>
            </a:r>
            <a:endParaRPr lang="en-US" altLang="zh-CN" dirty="0" smtClean="0"/>
          </a:p>
        </p:txBody>
      </p:sp>
    </p:spTree>
    <p:extLst>
      <p:ext uri="{BB962C8B-B14F-4D97-AF65-F5344CB8AC3E}">
        <p14:creationId xmlns:p14="http://schemas.microsoft.com/office/powerpoint/2010/main" val="17563588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latinLnBrk="1"/>
            <a:r>
              <a:rPr lang="zh-CN" altLang="en-US" sz="1100" b="0" i="0" u="none" strike="noStrike" cap="none" dirty="0" smtClean="0">
                <a:solidFill>
                  <a:srgbClr val="000000"/>
                </a:solidFill>
                <a:effectLst/>
                <a:latin typeface="Arial"/>
                <a:ea typeface="Arial"/>
                <a:cs typeface="Arial"/>
                <a:sym typeface="Arial"/>
              </a:rPr>
              <a:t>轮廓线渲染的技术很多，</a:t>
            </a:r>
            <a:endParaRPr lang="en-US" altLang="zh-CN" sz="1100" b="0" i="0" u="none" strike="noStrike" cap="none" dirty="0" smtClean="0">
              <a:solidFill>
                <a:srgbClr val="000000"/>
              </a:solidFill>
              <a:effectLst/>
              <a:latin typeface="Arial"/>
              <a:ea typeface="Arial"/>
              <a:cs typeface="Arial"/>
              <a:sym typeface="Arial"/>
            </a:endParaRPr>
          </a:p>
          <a:p>
            <a:pPr latinLnBrk="1"/>
            <a:r>
              <a:rPr lang="zh-CN" altLang="en-US" sz="1100" b="0" i="0" u="none" strike="noStrike" cap="none" dirty="0" smtClean="0">
                <a:solidFill>
                  <a:srgbClr val="000000"/>
                </a:solidFill>
                <a:effectLst/>
                <a:latin typeface="Arial"/>
                <a:ea typeface="Arial"/>
                <a:cs typeface="Arial"/>
                <a:sym typeface="Arial"/>
              </a:rPr>
              <a:t>比如有基</a:t>
            </a:r>
            <a:r>
              <a:rPr lang="zh-CN" altLang="en-US" sz="1100" b="0" i="0" u="none" strike="noStrike" cap="none" dirty="0" smtClean="0">
                <a:solidFill>
                  <a:srgbClr val="000000"/>
                </a:solidFill>
                <a:effectLst/>
                <a:latin typeface="Arial"/>
                <a:ea typeface="Arial"/>
                <a:cs typeface="Arial"/>
                <a:sym typeface="Arial"/>
              </a:rPr>
              <a:t>于观察角度和表面法</a:t>
            </a:r>
            <a:r>
              <a:rPr lang="zh-CN" altLang="en-US" sz="1100" b="0" i="0" u="none" strike="noStrike" cap="none" dirty="0" smtClean="0">
                <a:solidFill>
                  <a:srgbClr val="000000"/>
                </a:solidFill>
                <a:effectLst/>
                <a:latin typeface="Arial"/>
                <a:ea typeface="Arial"/>
                <a:cs typeface="Arial"/>
                <a:sym typeface="Arial"/>
              </a:rPr>
              <a:t>线点积的算法，基于过程式的算法，基于图像处理的算法，基于轮廓边的算法。</a:t>
            </a:r>
            <a:endParaRPr lang="en-US" altLang="zh-CN" sz="1100" b="0" i="0" u="none" strike="noStrike" cap="none" dirty="0" smtClean="0">
              <a:solidFill>
                <a:srgbClr val="000000"/>
              </a:solidFill>
              <a:effectLst/>
              <a:latin typeface="Arial"/>
              <a:ea typeface="Arial"/>
              <a:cs typeface="Arial"/>
              <a:sym typeface="Arial"/>
            </a:endParaRPr>
          </a:p>
          <a:p>
            <a:pPr latinLnBrk="1"/>
            <a:r>
              <a:rPr lang="zh-CN" altLang="en-US" sz="1100" b="0" i="0" u="none" strike="noStrike" cap="none" dirty="0" smtClean="0">
                <a:solidFill>
                  <a:srgbClr val="000000"/>
                </a:solidFill>
                <a:effectLst/>
                <a:latin typeface="Arial"/>
                <a:ea typeface="Arial"/>
                <a:cs typeface="Arial"/>
                <a:sym typeface="Arial"/>
              </a:rPr>
              <a:t>我们这里使用的是过程式几何算法，分为两</a:t>
            </a:r>
            <a:r>
              <a:rPr lang="zh-CN" altLang="en-US" sz="1100" b="0" i="0" u="none" strike="noStrike" cap="none" dirty="0" smtClean="0">
                <a:solidFill>
                  <a:srgbClr val="000000"/>
                </a:solidFill>
                <a:effectLst/>
                <a:latin typeface="Arial"/>
                <a:ea typeface="Arial"/>
                <a:cs typeface="Arial"/>
                <a:sym typeface="Arial"/>
              </a:rPr>
              <a:t>个</a:t>
            </a:r>
            <a:r>
              <a:rPr lang="en-US" altLang="zh-CN" sz="1100" b="0" i="0" u="none" strike="noStrike" cap="none" dirty="0" smtClean="0">
                <a:solidFill>
                  <a:srgbClr val="000000"/>
                </a:solidFill>
                <a:effectLst/>
                <a:latin typeface="Arial"/>
                <a:ea typeface="Arial"/>
                <a:cs typeface="Arial"/>
                <a:sym typeface="Arial"/>
              </a:rPr>
              <a:t>Pass</a:t>
            </a:r>
            <a:r>
              <a:rPr lang="zh-CN" altLang="en-US" sz="1100" b="0" i="0" u="none" strike="noStrike" cap="none" dirty="0" smtClean="0">
                <a:solidFill>
                  <a:srgbClr val="000000"/>
                </a:solidFill>
                <a:effectLst/>
                <a:latin typeface="Arial"/>
                <a:ea typeface="Arial"/>
                <a:cs typeface="Arial"/>
                <a:sym typeface="Arial"/>
              </a:rPr>
              <a:t>：第一个</a:t>
            </a:r>
            <a:r>
              <a:rPr lang="en-US" altLang="zh-CN" sz="1100" b="0" i="0" u="none" strike="noStrike" cap="none" dirty="0" smtClean="0">
                <a:solidFill>
                  <a:srgbClr val="000000"/>
                </a:solidFill>
                <a:effectLst/>
                <a:latin typeface="Arial"/>
                <a:ea typeface="Arial"/>
                <a:cs typeface="Arial"/>
                <a:sym typeface="Arial"/>
              </a:rPr>
              <a:t>Pass</a:t>
            </a:r>
            <a:r>
              <a:rPr lang="zh-CN" altLang="en-US" sz="1100" b="0" i="0" u="none" strike="noStrike" cap="none" dirty="0" smtClean="0">
                <a:solidFill>
                  <a:srgbClr val="000000"/>
                </a:solidFill>
                <a:effectLst/>
                <a:latin typeface="Arial"/>
                <a:ea typeface="Arial"/>
                <a:cs typeface="Arial"/>
                <a:sym typeface="Arial"/>
              </a:rPr>
              <a:t>渲染背面并且让轮廓可见（顶</a:t>
            </a:r>
            <a:r>
              <a:rPr lang="zh-CN" altLang="en-US" sz="1100" b="0" i="0" u="none" strike="noStrike" cap="none" dirty="0" smtClean="0">
                <a:solidFill>
                  <a:srgbClr val="000000"/>
                </a:solidFill>
                <a:effectLst/>
                <a:latin typeface="Arial"/>
                <a:ea typeface="Arial"/>
                <a:cs typeface="Arial"/>
                <a:sym typeface="Arial"/>
              </a:rPr>
              <a:t>点通过外</a:t>
            </a:r>
            <a:r>
              <a:rPr lang="zh-CN" altLang="en-US" sz="1100" b="0" i="0" u="none" strike="noStrike" cap="none" dirty="0" smtClean="0">
                <a:solidFill>
                  <a:srgbClr val="000000"/>
                </a:solidFill>
                <a:effectLst/>
                <a:latin typeface="Arial"/>
                <a:ea typeface="Arial"/>
                <a:cs typeface="Arial"/>
                <a:sym typeface="Arial"/>
              </a:rPr>
              <a:t>扩）；第二个</a:t>
            </a:r>
            <a:r>
              <a:rPr lang="en-US" altLang="zh-CN" sz="1100" b="0" i="0" u="none" strike="noStrike" cap="none" dirty="0" smtClean="0">
                <a:solidFill>
                  <a:srgbClr val="000000"/>
                </a:solidFill>
                <a:effectLst/>
                <a:latin typeface="Arial"/>
                <a:ea typeface="Arial"/>
                <a:cs typeface="Arial"/>
                <a:sym typeface="Arial"/>
              </a:rPr>
              <a:t>Pass</a:t>
            </a:r>
            <a:r>
              <a:rPr lang="zh-CN" altLang="en-US" sz="1100" b="0" i="0" u="none" strike="noStrike" cap="none" dirty="0" smtClean="0">
                <a:solidFill>
                  <a:srgbClr val="000000"/>
                </a:solidFill>
                <a:effectLst/>
                <a:latin typeface="Arial"/>
                <a:ea typeface="Arial"/>
                <a:cs typeface="Arial"/>
                <a:sym typeface="Arial"/>
              </a:rPr>
              <a:t>正常渲染正面</a:t>
            </a:r>
            <a:r>
              <a:rPr lang="zh-CN" altLang="en-US" sz="1100" b="0" i="0" u="none" strike="noStrike" cap="none" dirty="0" smtClean="0">
                <a:solidFill>
                  <a:srgbClr val="000000"/>
                </a:solidFill>
                <a:effectLst/>
                <a:latin typeface="Arial"/>
                <a:ea typeface="Arial"/>
                <a:cs typeface="Arial"/>
                <a:sym typeface="Arial"/>
              </a:rPr>
              <a:t>。轮廓的粗细是通顶点与摄像机的距离进行调整。</a:t>
            </a:r>
            <a:endParaRPr lang="en-US" altLang="zh-CN" sz="1100" b="0" i="0" u="none" strike="noStrike" cap="none" dirty="0" smtClean="0">
              <a:solidFill>
                <a:srgbClr val="000000"/>
              </a:solidFill>
              <a:effectLst/>
              <a:latin typeface="Arial"/>
              <a:ea typeface="Arial"/>
              <a:cs typeface="Arial"/>
              <a:sym typeface="Arial"/>
            </a:endParaRPr>
          </a:p>
          <a:p>
            <a:pPr latinLnBrk="1"/>
            <a:r>
              <a:rPr lang="zh-CN" altLang="en-US" sz="1100" b="0" i="0" u="none" strike="noStrike" cap="none" dirty="0" smtClean="0">
                <a:solidFill>
                  <a:srgbClr val="000000"/>
                </a:solidFill>
                <a:effectLst/>
                <a:latin typeface="Arial"/>
                <a:ea typeface="Arial"/>
                <a:cs typeface="Arial"/>
                <a:sym typeface="Arial"/>
              </a:rPr>
              <a:t>另外一种轮廓是内部轮廓，内部轮廓通过纹理来实现，一般用来制作表现肌肉线条之类的效果，</a:t>
            </a:r>
            <a:endParaRPr lang="zh-CN" altLang="en-US" sz="1100" b="0" i="0" u="none" strike="noStrike" cap="none" dirty="0" smtClean="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1443832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100" b="1" dirty="0" smtClean="0">
                <a:latin typeface="微软雅黑" panose="020B0503020204020204" pitchFamily="34" charset="-122"/>
                <a:ea typeface="微软雅黑" panose="020B0503020204020204" pitchFamily="34" charset="-122"/>
              </a:rPr>
              <a:t>把光照计算的漫反射结果及阴影计算结果，连续的明暗变化值</a:t>
            </a:r>
            <a:r>
              <a:rPr lang="en-US" altLang="zh-CN" sz="1100" b="1" dirty="0" smtClean="0">
                <a:latin typeface="微软雅黑" panose="020B0503020204020204" pitchFamily="34" charset="-122"/>
                <a:ea typeface="微软雅黑" panose="020B0503020204020204" pitchFamily="34" charset="-122"/>
              </a:rPr>
              <a:t>0</a:t>
            </a:r>
            <a:r>
              <a:rPr lang="zh-CN" altLang="en-US" sz="1100" b="1" dirty="0" smtClean="0">
                <a:latin typeface="微软雅黑" panose="020B0503020204020204" pitchFamily="34" charset="-122"/>
                <a:ea typeface="微软雅黑" panose="020B0503020204020204" pitchFamily="34" charset="-122"/>
              </a:rPr>
              <a:t>到</a:t>
            </a:r>
            <a:r>
              <a:rPr lang="en-US" altLang="zh-CN" sz="1100" b="1" dirty="0" smtClean="0">
                <a:latin typeface="微软雅黑" panose="020B0503020204020204" pitchFamily="34" charset="-122"/>
                <a:ea typeface="微软雅黑" panose="020B0503020204020204" pitchFamily="34" charset="-122"/>
              </a:rPr>
              <a:t>1</a:t>
            </a:r>
            <a:r>
              <a:rPr lang="zh-CN" altLang="en-US" sz="1100" b="1" dirty="0" smtClean="0">
                <a:latin typeface="微软雅黑" panose="020B0503020204020204" pitchFamily="34" charset="-122"/>
                <a:ea typeface="微软雅黑" panose="020B0503020204020204" pitchFamily="34" charset="-122"/>
              </a:rPr>
              <a:t>，映射到有限离散的几个颜色值（暗部 </a:t>
            </a:r>
            <a:r>
              <a:rPr lang="en-US" altLang="zh-CN" sz="1100" b="1" dirty="0" smtClean="0">
                <a:latin typeface="微软雅黑" panose="020B0503020204020204" pitchFamily="34" charset="-122"/>
                <a:ea typeface="微软雅黑" panose="020B0503020204020204" pitchFamily="34" charset="-122"/>
              </a:rPr>
              <a:t>0.2</a:t>
            </a:r>
            <a:r>
              <a:rPr lang="zh-CN" altLang="en-US" sz="1100" b="1" dirty="0" smtClean="0">
                <a:latin typeface="微软雅黑" panose="020B0503020204020204" pitchFamily="34" charset="-122"/>
                <a:ea typeface="微软雅黑" panose="020B0503020204020204" pitchFamily="34" charset="-122"/>
              </a:rPr>
              <a:t>、亮部 </a:t>
            </a:r>
            <a:r>
              <a:rPr lang="en-US" altLang="zh-CN" sz="1100" b="1" dirty="0" smtClean="0">
                <a:latin typeface="微软雅黑" panose="020B0503020204020204" pitchFamily="34" charset="-122"/>
                <a:ea typeface="微软雅黑" panose="020B0503020204020204" pitchFamily="34" charset="-122"/>
              </a:rPr>
              <a:t>0.7</a:t>
            </a:r>
            <a:r>
              <a:rPr lang="zh-CN" altLang="en-US" sz="1100" b="1" dirty="0" smtClean="0">
                <a:latin typeface="微软雅黑" panose="020B0503020204020204" pitchFamily="34" charset="-122"/>
                <a:ea typeface="微软雅黑" panose="020B0503020204020204" pitchFamily="34" charset="-122"/>
              </a:rPr>
              <a:t>， 高光 </a:t>
            </a:r>
            <a:r>
              <a:rPr lang="en-US" altLang="zh-CN" sz="1100" b="1" dirty="0" smtClean="0">
                <a:latin typeface="微软雅黑" panose="020B0503020204020204" pitchFamily="34" charset="-122"/>
                <a:ea typeface="微软雅黑" panose="020B0503020204020204" pitchFamily="34" charset="-122"/>
              </a:rPr>
              <a:t>0.95</a:t>
            </a:r>
            <a:r>
              <a:rPr lang="zh-CN" altLang="en-US" sz="1100" b="1" dirty="0" smtClean="0">
                <a:latin typeface="微软雅黑" panose="020B0503020204020204" pitchFamily="34" charset="-122"/>
                <a:ea typeface="微软雅黑" panose="020B0503020204020204" pitchFamily="34" charset="-122"/>
              </a:rPr>
              <a:t>）。类似于如果漫反射亮度介于 </a:t>
            </a:r>
            <a:r>
              <a:rPr lang="en-US" altLang="zh-CN" sz="1100" b="1" dirty="0" smtClean="0">
                <a:latin typeface="微软雅黑" panose="020B0503020204020204" pitchFamily="34" charset="-122"/>
                <a:ea typeface="微软雅黑" panose="020B0503020204020204" pitchFamily="34" charset="-122"/>
              </a:rPr>
              <a:t>0.0 </a:t>
            </a:r>
            <a:r>
              <a:rPr lang="zh-CN" altLang="en-US" sz="1100" b="1" dirty="0" smtClean="0">
                <a:latin typeface="微软雅黑" panose="020B0503020204020204" pitchFamily="34" charset="-122"/>
                <a:ea typeface="微软雅黑" panose="020B0503020204020204" pitchFamily="34" charset="-122"/>
              </a:rPr>
              <a:t>，</a:t>
            </a:r>
            <a:r>
              <a:rPr lang="en-US" altLang="zh-CN" sz="1100" b="1" dirty="0" smtClean="0">
                <a:latin typeface="微软雅黑" panose="020B0503020204020204" pitchFamily="34" charset="-122"/>
                <a:ea typeface="微软雅黑" panose="020B0503020204020204" pitchFamily="34" charset="-122"/>
              </a:rPr>
              <a:t>0.3</a:t>
            </a:r>
            <a:r>
              <a:rPr lang="zh-CN" altLang="en-US" sz="1100" b="1" baseline="0" dirty="0" smtClean="0">
                <a:latin typeface="微软雅黑" panose="020B0503020204020204" pitchFamily="34" charset="-122"/>
                <a:ea typeface="微软雅黑" panose="020B0503020204020204" pitchFamily="34" charset="-122"/>
              </a:rPr>
              <a:t> 就映射为暗部 </a:t>
            </a:r>
            <a:r>
              <a:rPr lang="en-US" altLang="zh-CN" sz="1100" b="1" baseline="0" dirty="0" smtClean="0">
                <a:latin typeface="微软雅黑" panose="020B0503020204020204" pitchFamily="34" charset="-122"/>
                <a:ea typeface="微软雅黑" panose="020B0503020204020204" pitchFamily="34" charset="-122"/>
              </a:rPr>
              <a:t>0.2, </a:t>
            </a:r>
            <a:r>
              <a:rPr lang="zh-CN" altLang="en-US" sz="1100" b="1" baseline="0" dirty="0" smtClean="0">
                <a:latin typeface="微软雅黑" panose="020B0503020204020204" pitchFamily="34" charset="-122"/>
                <a:ea typeface="微软雅黑" panose="020B0503020204020204" pitchFamily="34" charset="-122"/>
              </a:rPr>
              <a:t>如果漫反射亮度介于</a:t>
            </a:r>
            <a:r>
              <a:rPr lang="en-US" altLang="zh-CN" sz="1100" b="1" baseline="0" dirty="0" smtClean="0">
                <a:latin typeface="微软雅黑" panose="020B0503020204020204" pitchFamily="34" charset="-122"/>
                <a:ea typeface="微软雅黑" panose="020B0503020204020204" pitchFamily="34" charset="-122"/>
              </a:rPr>
              <a:t>0.3-0.8</a:t>
            </a:r>
            <a:r>
              <a:rPr lang="zh-CN" altLang="en-US" sz="1100" b="1" baseline="0" dirty="0" smtClean="0">
                <a:latin typeface="微软雅黑" panose="020B0503020204020204" pitchFamily="34" charset="-122"/>
                <a:ea typeface="微软雅黑" panose="020B0503020204020204" pitchFamily="34" charset="-122"/>
              </a:rPr>
              <a:t>之间就映射为亮部， 如果大于</a:t>
            </a:r>
            <a:r>
              <a:rPr lang="en-US" altLang="zh-CN" sz="1100" b="1" baseline="0" dirty="0" smtClean="0">
                <a:latin typeface="微软雅黑" panose="020B0503020204020204" pitchFamily="34" charset="-122"/>
                <a:ea typeface="微软雅黑" panose="020B0503020204020204" pitchFamily="34" charset="-122"/>
              </a:rPr>
              <a:t>0.8</a:t>
            </a:r>
            <a:r>
              <a:rPr lang="zh-CN" altLang="en-US" sz="1100" b="1" baseline="0" dirty="0" smtClean="0">
                <a:latin typeface="微软雅黑" panose="020B0503020204020204" pitchFamily="34" charset="-122"/>
                <a:ea typeface="微软雅黑" panose="020B0503020204020204" pitchFamily="34" charset="-122"/>
              </a:rPr>
              <a:t>就映射为高光部分。</a:t>
            </a:r>
            <a:endParaRPr lang="en-US" altLang="zh-CN" sz="1100" b="1" baseline="0" dirty="0" smtClean="0">
              <a:latin typeface="微软雅黑" panose="020B0503020204020204" pitchFamily="34" charset="-122"/>
              <a:ea typeface="微软雅黑" panose="020B0503020204020204" pitchFamily="34" charset="-122"/>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100" b="1" baseline="0" dirty="0" smtClean="0">
                <a:latin typeface="微软雅黑" panose="020B0503020204020204" pitchFamily="34" charset="-122"/>
                <a:ea typeface="微软雅黑" panose="020B0503020204020204" pitchFamily="34" charset="-122"/>
              </a:rPr>
              <a:t>实现方式很多</a:t>
            </a:r>
            <a:endParaRPr lang="en-US" altLang="zh-CN" sz="1100" b="1" baseline="0" dirty="0" smtClean="0">
              <a:latin typeface="微软雅黑" panose="020B0503020204020204" pitchFamily="34" charset="-122"/>
              <a:ea typeface="微软雅黑" panose="020B0503020204020204" pitchFamily="34" charset="-122"/>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100" b="1" baseline="0" dirty="0" smtClean="0">
                <a:latin typeface="微软雅黑" panose="020B0503020204020204" pitchFamily="34" charset="-122"/>
                <a:ea typeface="微软雅黑" panose="020B0503020204020204" pitchFamily="34" charset="-122"/>
              </a:rPr>
              <a:t>暗部区域纹理，模型的某些部分比如脖子，嘴的某些部分我们希望他一直位于暗部，暗部区域纹理用来完成这种需求。</a:t>
            </a:r>
            <a:endParaRPr lang="en-US" altLang="zh-CN" sz="1100" b="1" baseline="0" dirty="0" smtClean="0">
              <a:latin typeface="微软雅黑" panose="020B0503020204020204" pitchFamily="34" charset="-122"/>
              <a:ea typeface="微软雅黑" panose="020B0503020204020204" pitchFamily="34" charset="-122"/>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100" b="1" baseline="0" dirty="0" smtClean="0">
                <a:latin typeface="微软雅黑" panose="020B0503020204020204" pitchFamily="34" charset="-122"/>
                <a:ea typeface="微软雅黑" panose="020B0503020204020204" pitchFamily="34" charset="-122"/>
              </a:rPr>
              <a:t>亮部与暗部颜色纹理，为了实现更多的细节，达到的更好的效果。比如我们希望位于暗部的皮肤颜色是暗粉色的而不是一个单调的黑色，而亮部是亮粉</a:t>
            </a:r>
            <a:endParaRPr lang="en-US" altLang="zh-CN" sz="1100" b="1" baseline="0" dirty="0" smtClean="0">
              <a:latin typeface="微软雅黑" panose="020B0503020204020204" pitchFamily="34" charset="-122"/>
              <a:ea typeface="微软雅黑" panose="020B0503020204020204" pitchFamily="34" charset="-122"/>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100" b="1" baseline="0" dirty="0" smtClean="0">
                <a:latin typeface="微软雅黑" panose="020B0503020204020204" pitchFamily="34" charset="-122"/>
                <a:ea typeface="微软雅黑" panose="020B0503020204020204" pitchFamily="34" charset="-122"/>
              </a:rPr>
              <a:t>色的，而不是只是单调的白。</a:t>
            </a:r>
            <a:endParaRPr lang="zh-CN" altLang="en-US" dirty="0"/>
          </a:p>
        </p:txBody>
      </p:sp>
    </p:spTree>
    <p:extLst>
      <p:ext uri="{BB962C8B-B14F-4D97-AF65-F5344CB8AC3E}">
        <p14:creationId xmlns:p14="http://schemas.microsoft.com/office/powerpoint/2010/main" val="14653334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marR="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100" b="1" dirty="0" smtClean="0">
                <a:latin typeface="微软雅黑" panose="020B0503020204020204" pitchFamily="34" charset="-122"/>
                <a:ea typeface="微软雅黑" panose="020B0503020204020204" pitchFamily="34" charset="-122"/>
              </a:rPr>
              <a:t>根据光照计算的漫反射结果，选择使用不同的</a:t>
            </a:r>
            <a:r>
              <a:rPr lang="en-US" altLang="zh-CN" sz="1100" b="1" dirty="0" smtClean="0">
                <a:latin typeface="微软雅黑" panose="020B0503020204020204" pitchFamily="34" charset="-122"/>
                <a:ea typeface="微软雅黑" panose="020B0503020204020204" pitchFamily="34" charset="-122"/>
              </a:rPr>
              <a:t>Tonal Art Map </a:t>
            </a:r>
            <a:r>
              <a:rPr lang="zh-CN" altLang="en-US" sz="1100" b="1" dirty="0" smtClean="0">
                <a:latin typeface="微软雅黑" panose="020B0503020204020204" pitchFamily="34" charset="-122"/>
                <a:ea typeface="微软雅黑" panose="020B0503020204020204" pitchFamily="34" charset="-122"/>
              </a:rPr>
              <a:t>及其组合。其中亮部使用左边纹理的权重更大，暗部使用右边纹理的权重更大。</a:t>
            </a:r>
            <a:endParaRPr lang="en-US" altLang="zh-CN" sz="1100" b="1" dirty="0" smtClean="0">
              <a:latin typeface="微软雅黑" panose="020B0503020204020204" pitchFamily="34" charset="-122"/>
              <a:ea typeface="微软雅黑" panose="020B0503020204020204" pitchFamily="34" charset="-122"/>
            </a:endParaRPr>
          </a:p>
          <a:p>
            <a:pPr marL="139700" marR="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100" b="1" dirty="0" smtClean="0">
                <a:latin typeface="微软雅黑" panose="020B0503020204020204" pitchFamily="34" charset="-122"/>
                <a:ea typeface="微软雅黑" panose="020B0503020204020204" pitchFamily="34" charset="-122"/>
              </a:rPr>
              <a:t>其中</a:t>
            </a:r>
            <a:r>
              <a:rPr lang="en-US" altLang="zh-CN" sz="1100" b="1" dirty="0" smtClean="0">
                <a:latin typeface="微软雅黑" panose="020B0503020204020204" pitchFamily="34" charset="-122"/>
                <a:ea typeface="微软雅黑" panose="020B0503020204020204" pitchFamily="34" charset="-122"/>
              </a:rPr>
              <a:t>Tonal Art</a:t>
            </a:r>
            <a:r>
              <a:rPr lang="en-US" altLang="zh-CN" sz="1100" b="1" baseline="0" dirty="0" smtClean="0">
                <a:latin typeface="微软雅黑" panose="020B0503020204020204" pitchFamily="34" charset="-122"/>
                <a:ea typeface="微软雅黑" panose="020B0503020204020204" pitchFamily="34" charset="-122"/>
              </a:rPr>
              <a:t> </a:t>
            </a:r>
            <a:r>
              <a:rPr lang="zh-CN" altLang="en-US" sz="1100" b="1" dirty="0" smtClean="0">
                <a:latin typeface="微软雅黑" panose="020B0503020204020204" pitchFamily="34" charset="-122"/>
                <a:ea typeface="微软雅黑" panose="020B0503020204020204" pitchFamily="34" charset="-122"/>
              </a:rPr>
              <a:t>贴图可以程序生成，</a:t>
            </a:r>
            <a:r>
              <a:rPr lang="en-US" altLang="zh-CN" sz="1100" b="1" dirty="0" smtClean="0">
                <a:latin typeface="微软雅黑" panose="020B0503020204020204" pitchFamily="34" charset="-122"/>
                <a:ea typeface="微软雅黑" panose="020B0503020204020204" pitchFamily="34" charset="-122"/>
              </a:rPr>
              <a:t>Tonal Art map</a:t>
            </a:r>
            <a:r>
              <a:rPr lang="zh-CN" altLang="en-US" sz="1100" b="1" dirty="0" smtClean="0">
                <a:latin typeface="微软雅黑" panose="020B0503020204020204" pitchFamily="34" charset="-122"/>
                <a:ea typeface="微软雅黑" panose="020B0503020204020204" pitchFamily="34" charset="-122"/>
              </a:rPr>
              <a:t>对最终结果的影响很大，需要多加考虑。</a:t>
            </a:r>
            <a:endParaRPr lang="en-US" altLang="zh-CN" sz="1100" b="1" dirty="0" smtClean="0">
              <a:latin typeface="微软雅黑" panose="020B0503020204020204" pitchFamily="34" charset="-122"/>
              <a:ea typeface="微软雅黑" panose="020B0503020204020204" pitchFamily="34" charset="-122"/>
            </a:endParaRPr>
          </a:p>
          <a:p>
            <a:pPr marL="139700" indent="0">
              <a:buNone/>
            </a:pPr>
            <a:endParaRPr lang="zh-CN" altLang="en-US" dirty="0"/>
          </a:p>
        </p:txBody>
      </p:sp>
    </p:spTree>
    <p:extLst>
      <p:ext uri="{BB962C8B-B14F-4D97-AF65-F5344CB8AC3E}">
        <p14:creationId xmlns:p14="http://schemas.microsoft.com/office/powerpoint/2010/main" val="39177927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indent="0">
              <a:buNone/>
            </a:pPr>
            <a:r>
              <a:rPr lang="zh-CN" altLang="en-US" dirty="0" smtClean="0"/>
              <a:t>这是素描渲染的一些结果， 这</a:t>
            </a:r>
            <a:r>
              <a:rPr lang="en-US" altLang="zh-CN" dirty="0" smtClean="0"/>
              <a:t>6</a:t>
            </a:r>
            <a:r>
              <a:rPr lang="zh-CN" altLang="en-US" dirty="0" smtClean="0"/>
              <a:t>个模型使用了不同的</a:t>
            </a:r>
            <a:r>
              <a:rPr lang="en-US" altLang="zh-CN" dirty="0" smtClean="0"/>
              <a:t>Tonal Art map,</a:t>
            </a:r>
            <a:r>
              <a:rPr lang="zh-CN" altLang="en-US" dirty="0" smtClean="0"/>
              <a:t>最后得到了不同的素描结果。素描渲染实时渲染效果好，原理简单，我们虽然实现了相关效果，但并没有在待魂中使用。没有找到合适的使用场景。想要追求差异性的同学可以尝试。</a:t>
            </a:r>
            <a:endParaRPr lang="zh-CN" altLang="en-US" dirty="0"/>
          </a:p>
        </p:txBody>
      </p:sp>
    </p:spTree>
    <p:extLst>
      <p:ext uri="{BB962C8B-B14F-4D97-AF65-F5344CB8AC3E}">
        <p14:creationId xmlns:p14="http://schemas.microsoft.com/office/powerpoint/2010/main" val="22468834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lvl="0" indent="0">
              <a:spcBef>
                <a:spcPts val="0"/>
              </a:spcBef>
              <a:spcAft>
                <a:spcPts val="0"/>
              </a:spcAft>
              <a:buClr>
                <a:schemeClr val="dk1"/>
              </a:buClr>
              <a:buSzPts val="1100"/>
              <a:buFont typeface="Arial"/>
              <a:buNone/>
            </a:pPr>
            <a:endParaRPr lang="en-US" altLang="zh-CN" dirty="0" smtClean="0"/>
          </a:p>
        </p:txBody>
      </p:sp>
    </p:spTree>
    <p:extLst>
      <p:ext uri="{BB962C8B-B14F-4D97-AF65-F5344CB8AC3E}">
        <p14:creationId xmlns:p14="http://schemas.microsoft.com/office/powerpoint/2010/main" val="15373905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indent="0">
              <a:buNone/>
            </a:pPr>
            <a:r>
              <a:rPr lang="zh-CN" altLang="en-US" dirty="0" smtClean="0"/>
              <a:t>以</a:t>
            </a:r>
            <a:r>
              <a:rPr lang="en-US" altLang="zh-CN" dirty="0" smtClean="0"/>
              <a:t>PBR</a:t>
            </a:r>
            <a:r>
              <a:rPr lang="zh-CN" altLang="en-US" dirty="0" smtClean="0"/>
              <a:t>的</a:t>
            </a:r>
            <a:r>
              <a:rPr lang="en-US" altLang="zh-CN" dirty="0" err="1" smtClean="0"/>
              <a:t>Shader</a:t>
            </a:r>
            <a:r>
              <a:rPr lang="zh-CN" altLang="en-US" dirty="0" smtClean="0"/>
              <a:t>为例，其中存在着大量的宏定义，比如要不要使用金属度贴图，要不要使用粗糙度贴图，要不要自发光贴图</a:t>
            </a:r>
            <a:endParaRPr lang="zh-CN" altLang="en-US" dirty="0"/>
          </a:p>
        </p:txBody>
      </p:sp>
    </p:spTree>
    <p:extLst>
      <p:ext uri="{BB962C8B-B14F-4D97-AF65-F5344CB8AC3E}">
        <p14:creationId xmlns:p14="http://schemas.microsoft.com/office/powerpoint/2010/main" val="38706667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lvl="0" indent="0">
              <a:spcBef>
                <a:spcPts val="0"/>
              </a:spcBef>
              <a:spcAft>
                <a:spcPts val="0"/>
              </a:spcAft>
              <a:buClr>
                <a:schemeClr val="dk1"/>
              </a:buClr>
              <a:buSzPts val="1100"/>
              <a:buFont typeface="Arial"/>
              <a:buNone/>
            </a:pPr>
            <a:endParaRPr lang="zh-CN" altLang="en-US" dirty="0"/>
          </a:p>
        </p:txBody>
      </p:sp>
    </p:spTree>
    <p:extLst>
      <p:ext uri="{BB962C8B-B14F-4D97-AF65-F5344CB8AC3E}">
        <p14:creationId xmlns:p14="http://schemas.microsoft.com/office/powerpoint/2010/main" val="13436477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285750" marR="0" indent="-285750" algn="l" defTabSz="914400" rtl="0" eaLnBrk="1" fontAlgn="auto" latinLnBrk="0" hangingPunct="1">
              <a:lnSpc>
                <a:spcPct val="100000"/>
              </a:lnSpc>
              <a:spcBef>
                <a:spcPts val="0"/>
              </a:spcBef>
              <a:spcAft>
                <a:spcPts val="0"/>
              </a:spcAft>
              <a:buClr>
                <a:srgbClr val="000000"/>
              </a:buClr>
              <a:buSzPts val="1400"/>
              <a:buFont typeface="Wingdings" panose="05000000000000000000" pitchFamily="2" charset="2"/>
              <a:buChar char="n"/>
              <a:tabLst/>
              <a:defRPr/>
            </a:pPr>
            <a:r>
              <a:rPr lang="zh-CN" altLang="en-US" sz="1100" dirty="0" smtClean="0">
                <a:latin typeface="微软雅黑" panose="020B0503020204020204" pitchFamily="34" charset="-122"/>
                <a:ea typeface="微软雅黑" panose="020B0503020204020204" pitchFamily="34" charset="-122"/>
              </a:rPr>
              <a:t>内存映射是我们进行内存优化，降代内存的主要解决方案。</a:t>
            </a:r>
            <a:r>
              <a:rPr lang="zh-CN" altLang="en-US" dirty="0" smtClean="0">
                <a:latin typeface="微软雅黑" panose="020B0503020204020204" pitchFamily="34" charset="-122"/>
                <a:ea typeface="微软雅黑" panose="020B0503020204020204" pitchFamily="34" charset="-122"/>
              </a:rPr>
              <a:t>内存映射文件，把硬盘上文件映射到物理内存，然后操作这块物理内存就是在操作实际的硬盘空间，不需要经过内核态传递。其内存操作方式与普通内存一致。而对内存的占用</a:t>
            </a:r>
            <a:r>
              <a:rPr lang="en-US" altLang="zh-CN" dirty="0" smtClean="0">
                <a:latin typeface="微软雅黑" panose="020B0503020204020204" pitchFamily="34" charset="-122"/>
                <a:ea typeface="微软雅黑" panose="020B0503020204020204" pitchFamily="34" charset="-122"/>
              </a:rPr>
              <a:t>0</a:t>
            </a:r>
            <a:r>
              <a:rPr lang="zh-CN" altLang="en-US" dirty="0" smtClean="0">
                <a:latin typeface="微软雅黑" panose="020B0503020204020204" pitchFamily="34" charset="-122"/>
                <a:ea typeface="微软雅黑" panose="020B0503020204020204" pitchFamily="34" charset="-122"/>
              </a:rPr>
              <a:t>零。</a:t>
            </a:r>
            <a:endParaRPr lang="en-US" altLang="zh-CN" dirty="0" smtClean="0">
              <a:latin typeface="微软雅黑" panose="020B0503020204020204" pitchFamily="34" charset="-122"/>
              <a:ea typeface="微软雅黑" panose="020B0503020204020204" pitchFamily="34" charset="-122"/>
            </a:endParaRPr>
          </a:p>
          <a:p>
            <a:pPr marL="285750" marR="0" indent="-285750" algn="l" defTabSz="914400" rtl="0" eaLnBrk="1" fontAlgn="auto" latinLnBrk="0" hangingPunct="1">
              <a:lnSpc>
                <a:spcPct val="100000"/>
              </a:lnSpc>
              <a:spcBef>
                <a:spcPts val="0"/>
              </a:spcBef>
              <a:spcAft>
                <a:spcPts val="0"/>
              </a:spcAft>
              <a:buClr>
                <a:srgbClr val="000000"/>
              </a:buClr>
              <a:buSzPts val="1400"/>
              <a:buFont typeface="Wingdings" panose="05000000000000000000" pitchFamily="2" charset="2"/>
              <a:buChar char="n"/>
              <a:tabLst/>
              <a:defRPr/>
            </a:pPr>
            <a:r>
              <a:rPr lang="zh-CN" altLang="en-US" dirty="0" smtClean="0">
                <a:latin typeface="微软雅黑" panose="020B0503020204020204" pitchFamily="34" charset="-122"/>
                <a:ea typeface="微软雅黑" panose="020B0503020204020204" pitchFamily="34" charset="-122"/>
              </a:rPr>
              <a:t>在待魂游戏中，资源主要为四个类型，分别是声音，动画，模型，纹理。其中模型和纹理大部分数据位于显存中，可以不使用内存映射。声音资源与动画资源可以使用内存映射，把数据内存占用降为零，</a:t>
            </a:r>
            <a:endParaRPr lang="en-US" altLang="zh-CN" dirty="0" smtClean="0">
              <a:latin typeface="微软雅黑" panose="020B0503020204020204" pitchFamily="34" charset="-122"/>
              <a:ea typeface="微软雅黑" panose="020B0503020204020204" pitchFamily="34" charset="-122"/>
            </a:endParaRPr>
          </a:p>
          <a:p>
            <a:pPr marL="285750" marR="0" indent="-285750" algn="l" defTabSz="914400" rtl="0" eaLnBrk="1" fontAlgn="auto" latinLnBrk="0" hangingPunct="1">
              <a:lnSpc>
                <a:spcPct val="100000"/>
              </a:lnSpc>
              <a:spcBef>
                <a:spcPts val="0"/>
              </a:spcBef>
              <a:spcAft>
                <a:spcPts val="0"/>
              </a:spcAft>
              <a:buClr>
                <a:srgbClr val="000000"/>
              </a:buClr>
              <a:buSzPts val="1400"/>
              <a:buFont typeface="Wingdings" panose="05000000000000000000" pitchFamily="2" charset="2"/>
              <a:buChar char="n"/>
              <a:tabLst/>
              <a:defRPr/>
            </a:pPr>
            <a:r>
              <a:rPr lang="zh-CN" altLang="en-US" dirty="0" smtClean="0">
                <a:latin typeface="微软雅黑" panose="020B0503020204020204" pitchFamily="34" charset="-122"/>
                <a:ea typeface="微软雅黑" panose="020B0503020204020204" pitchFamily="34" charset="-122"/>
              </a:rPr>
              <a:t>使用内存映射时，硬盘内资源是无法压缩的，端大小会增加。</a:t>
            </a:r>
            <a:endParaRPr lang="en-US" altLang="zh-CN"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en-US" altLang="zh-CN" sz="1100" dirty="0" smtClean="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79594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100" b="0" i="0" u="none" strike="noStrike" cap="none" dirty="0" smtClean="0">
                <a:solidFill>
                  <a:srgbClr val="000000"/>
                </a:solidFill>
                <a:latin typeface="Arial"/>
                <a:ea typeface="Arial"/>
                <a:cs typeface="Arial"/>
                <a:sym typeface="Arial"/>
              </a:rPr>
              <a:t>这是今天我想跟大家分享的内容概要。总共有</a:t>
            </a:r>
            <a:r>
              <a:rPr lang="en-US" altLang="zh-CN" sz="1100" b="0" i="0" u="none" strike="noStrike" cap="none" dirty="0" smtClean="0">
                <a:solidFill>
                  <a:srgbClr val="000000"/>
                </a:solidFill>
                <a:latin typeface="Arial"/>
                <a:ea typeface="Arial"/>
                <a:cs typeface="Arial"/>
                <a:sym typeface="Arial"/>
              </a:rPr>
              <a:t>5</a:t>
            </a:r>
            <a:r>
              <a:rPr lang="zh-CN" altLang="en-US" sz="1100" b="0" i="0" u="none" strike="noStrike" cap="none" dirty="0" smtClean="0">
                <a:solidFill>
                  <a:srgbClr val="000000"/>
                </a:solidFill>
                <a:latin typeface="Arial"/>
                <a:ea typeface="Arial"/>
                <a:cs typeface="Arial"/>
                <a:sym typeface="Arial"/>
              </a:rPr>
              <a:t>个部分。</a:t>
            </a:r>
            <a:endParaRPr lang="en-US" altLang="zh-CN" sz="1100" b="0" i="0" u="none" strike="noStrike" cap="none" dirty="0" smtClean="0">
              <a:solidFill>
                <a:srgbClr val="000000"/>
              </a:solidFill>
              <a:latin typeface="Arial"/>
              <a:ea typeface="Arial"/>
              <a:cs typeface="Arial"/>
              <a:sym typeface="Arial"/>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100" b="0" i="0" u="none" strike="noStrike" cap="none" dirty="0" smtClean="0">
                <a:solidFill>
                  <a:srgbClr val="000000"/>
                </a:solidFill>
                <a:latin typeface="Arial"/>
                <a:ea typeface="Arial"/>
                <a:cs typeface="Arial"/>
                <a:sym typeface="Arial"/>
              </a:rPr>
              <a:t>首先是游戏简介，我会向大家简单介绍一下我们的游戏侍魂，然后是渲染效果优化，介绍下对待魂游戏的渲染效果提升比较大的一些渲染技术。接着分享一下我们在游戏性能优化方面的一些工作，比如内存优化、渲染性能优化，能耗优化。</a:t>
            </a:r>
            <a:endParaRPr lang="en-US" altLang="zh-CN" dirty="0" smtClean="0"/>
          </a:p>
        </p:txBody>
      </p:sp>
    </p:spTree>
    <p:extLst>
      <p:ext uri="{BB962C8B-B14F-4D97-AF65-F5344CB8AC3E}">
        <p14:creationId xmlns:p14="http://schemas.microsoft.com/office/powerpoint/2010/main" val="1343775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indent="0">
              <a:buNone/>
            </a:pPr>
            <a:r>
              <a:rPr lang="zh-CN" altLang="en-US" dirty="0" smtClean="0"/>
              <a:t>当游戏需要配置的数据比较少的时候，我们一般选择使用</a:t>
            </a:r>
            <a:r>
              <a:rPr lang="en-US" altLang="zh-CN" dirty="0" smtClean="0"/>
              <a:t>xml</a:t>
            </a:r>
            <a:r>
              <a:rPr lang="zh-CN" altLang="en-US" dirty="0" smtClean="0"/>
              <a:t>或者</a:t>
            </a:r>
            <a:r>
              <a:rPr lang="en-US" altLang="zh-CN" dirty="0" err="1" smtClean="0"/>
              <a:t>json</a:t>
            </a:r>
            <a:r>
              <a:rPr lang="en-US" altLang="zh-CN" dirty="0" smtClean="0"/>
              <a:t>.</a:t>
            </a:r>
            <a:r>
              <a:rPr lang="en-US" altLang="zh-CN" baseline="0" dirty="0" smtClean="0"/>
              <a:t> </a:t>
            </a:r>
            <a:r>
              <a:rPr lang="zh-CN" altLang="en-US" baseline="0" dirty="0" smtClean="0"/>
              <a:t>但是像待魂这种</a:t>
            </a:r>
            <a:r>
              <a:rPr lang="en-US" altLang="zh-CN" baseline="0" dirty="0" smtClean="0"/>
              <a:t>RPG</a:t>
            </a:r>
            <a:r>
              <a:rPr lang="zh-CN" altLang="en-US" baseline="0" dirty="0" smtClean="0"/>
              <a:t>游戏，配置表特别多，数据全部加载的话，内存大概有</a:t>
            </a:r>
            <a:r>
              <a:rPr lang="en-US" altLang="zh-CN" baseline="0" dirty="0" smtClean="0"/>
              <a:t>30-40M</a:t>
            </a:r>
            <a:r>
              <a:rPr lang="zh-CN" altLang="en-US" baseline="0" dirty="0" smtClean="0"/>
              <a:t>左</a:t>
            </a:r>
            <a:r>
              <a:rPr lang="zh-CN" altLang="en-US" baseline="0" dirty="0" smtClean="0"/>
              <a:t>右，当然，内存占用并不是主要问题。主要问题是加</a:t>
            </a:r>
            <a:r>
              <a:rPr lang="zh-CN" altLang="en-US" baseline="0" dirty="0" smtClean="0"/>
              <a:t>载解析时间较长，大概有</a:t>
            </a:r>
            <a:r>
              <a:rPr lang="en-US" altLang="zh-CN" baseline="0" dirty="0" smtClean="0"/>
              <a:t>4S</a:t>
            </a:r>
            <a:r>
              <a:rPr lang="zh-CN" altLang="en-US" baseline="0" dirty="0" smtClean="0"/>
              <a:t>多，降低了游戏启动速度。影响用户体验。</a:t>
            </a:r>
            <a:endParaRPr lang="en-US" altLang="zh-CN" baseline="0" dirty="0" smtClean="0"/>
          </a:p>
          <a:p>
            <a:pPr marL="139700" indent="0">
              <a:buNone/>
            </a:pPr>
            <a:r>
              <a:rPr lang="zh-CN" altLang="en-US" baseline="0" dirty="0" smtClean="0"/>
              <a:t>我们就对此做了优化，使用了叫</a:t>
            </a:r>
            <a:r>
              <a:rPr lang="en-US" altLang="zh-CN" baseline="0" dirty="0" err="1" smtClean="0"/>
              <a:t>Gbeans</a:t>
            </a:r>
            <a:r>
              <a:rPr lang="zh-CN" altLang="en-US" baseline="0" dirty="0" smtClean="0"/>
              <a:t>的配表方案。使用</a:t>
            </a:r>
            <a:r>
              <a:rPr lang="en-US" altLang="zh-CN" baseline="0" dirty="0" smtClean="0"/>
              <a:t>Excel</a:t>
            </a:r>
            <a:r>
              <a:rPr lang="zh-CN" altLang="en-US" baseline="0" dirty="0" smtClean="0"/>
              <a:t>做为做主要配表工具，程序通过字段类型配置文件和</a:t>
            </a:r>
            <a:r>
              <a:rPr lang="en-US" altLang="zh-CN" baseline="0" dirty="0" smtClean="0"/>
              <a:t>Excel</a:t>
            </a:r>
            <a:r>
              <a:rPr lang="zh-CN" altLang="en-US" baseline="0" dirty="0" smtClean="0"/>
              <a:t>中数据</a:t>
            </a:r>
            <a:r>
              <a:rPr lang="zh-CN" altLang="en-US" baseline="0" dirty="0" smtClean="0"/>
              <a:t>，最</a:t>
            </a:r>
            <a:r>
              <a:rPr lang="zh-CN" altLang="en-US" baseline="0" dirty="0" smtClean="0"/>
              <a:t>后生成</a:t>
            </a:r>
            <a:r>
              <a:rPr lang="en-US" altLang="zh-CN" baseline="0" dirty="0" smtClean="0"/>
              <a:t>Bin</a:t>
            </a:r>
            <a:r>
              <a:rPr lang="zh-CN" altLang="en-US" baseline="0" dirty="0" smtClean="0"/>
              <a:t>文件和代码文</a:t>
            </a:r>
            <a:r>
              <a:rPr lang="zh-CN" altLang="en-US" baseline="0" dirty="0" smtClean="0"/>
              <a:t>件供程序使用。</a:t>
            </a:r>
            <a:endParaRPr lang="en-US" altLang="zh-CN" baseline="0" dirty="0" smtClean="0"/>
          </a:p>
          <a:p>
            <a:pPr marL="139700" indent="0">
              <a:buNone/>
            </a:pPr>
            <a:r>
              <a:rPr lang="zh-CN" altLang="en-US" baseline="0" dirty="0" smtClean="0"/>
              <a:t>相对于</a:t>
            </a:r>
            <a:r>
              <a:rPr lang="en-US" altLang="zh-CN" baseline="0" dirty="0" err="1" smtClean="0"/>
              <a:t>xml,Gbeans</a:t>
            </a:r>
            <a:r>
              <a:rPr lang="zh-CN" altLang="en-US" sz="1100" dirty="0" smtClean="0">
                <a:latin typeface="微软雅黑" panose="020B0503020204020204" pitchFamily="34" charset="-122"/>
                <a:ea typeface="微软雅黑" panose="020B0503020204020204" pitchFamily="34" charset="-122"/>
              </a:rPr>
              <a:t>加载速度快，内存占用低。生成的代码拥有类型信息和必要的逻辑代码，不仅减少程序工作量，而且大大降低出错概率</a:t>
            </a:r>
            <a:endParaRPr lang="en-US" altLang="zh-CN" sz="1100" dirty="0" smtClean="0">
              <a:latin typeface="微软雅黑" panose="020B0503020204020204" pitchFamily="34" charset="-122"/>
              <a:ea typeface="微软雅黑" panose="020B0503020204020204" pitchFamily="34" charset="-122"/>
            </a:endParaRPr>
          </a:p>
          <a:p>
            <a:pPr marL="139700" indent="0">
              <a:buNone/>
            </a:pPr>
            <a:endParaRPr lang="en-US" altLang="zh-CN" dirty="0" smtClean="0"/>
          </a:p>
        </p:txBody>
      </p:sp>
    </p:spTree>
    <p:extLst>
      <p:ext uri="{BB962C8B-B14F-4D97-AF65-F5344CB8AC3E}">
        <p14:creationId xmlns:p14="http://schemas.microsoft.com/office/powerpoint/2010/main" val="25686651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indent="0">
              <a:buNone/>
            </a:pPr>
            <a:endParaRPr lang="en-US" altLang="zh-CN" dirty="0" smtClean="0"/>
          </a:p>
        </p:txBody>
      </p:sp>
    </p:spTree>
    <p:extLst>
      <p:ext uri="{BB962C8B-B14F-4D97-AF65-F5344CB8AC3E}">
        <p14:creationId xmlns:p14="http://schemas.microsoft.com/office/powerpoint/2010/main" val="2095739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lvl="0" indent="0" rtl="0">
              <a:spcBef>
                <a:spcPts val="0"/>
              </a:spcBef>
              <a:spcAft>
                <a:spcPts val="0"/>
              </a:spcAft>
              <a:buNone/>
            </a:pPr>
            <a:endParaRPr lang="en-US" altLang="zh-CN" dirty="0" smtClean="0"/>
          </a:p>
        </p:txBody>
      </p:sp>
    </p:spTree>
    <p:extLst>
      <p:ext uri="{BB962C8B-B14F-4D97-AF65-F5344CB8AC3E}">
        <p14:creationId xmlns:p14="http://schemas.microsoft.com/office/powerpoint/2010/main" val="3661512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6643391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1100" b="1" dirty="0" smtClean="0">
                <a:solidFill>
                  <a:schemeClr val="tx1"/>
                </a:solidFill>
                <a:latin typeface="微软雅黑" panose="020B0503020204020204" pitchFamily="34" charset="-122"/>
                <a:ea typeface="微软雅黑" panose="020B0503020204020204" pitchFamily="34" charset="-122"/>
              </a:rPr>
              <a:t>根据层级材质与遮挡关系合并</a:t>
            </a:r>
            <a:r>
              <a:rPr lang="en-US" altLang="zh-CN" sz="1100" b="1" dirty="0" smtClean="0">
                <a:solidFill>
                  <a:schemeClr val="tx1"/>
                </a:solidFill>
                <a:latin typeface="微软雅黑" panose="020B0503020204020204" pitchFamily="34" charset="-122"/>
                <a:ea typeface="微软雅黑" panose="020B0503020204020204" pitchFamily="34" charset="-122"/>
              </a:rPr>
              <a:t>UI</a:t>
            </a:r>
            <a:r>
              <a:rPr lang="zh-CN" altLang="en-US" sz="1100" b="1" dirty="0" smtClean="0">
                <a:solidFill>
                  <a:schemeClr val="tx1"/>
                </a:solidFill>
                <a:latin typeface="微软雅黑" panose="020B0503020204020204" pitchFamily="34" charset="-122"/>
                <a:ea typeface="微软雅黑" panose="020B0503020204020204" pitchFamily="34" charset="-122"/>
              </a:rPr>
              <a:t>。</a:t>
            </a:r>
            <a:r>
              <a:rPr lang="en-US" altLang="zh-CN" sz="1100" b="1" dirty="0" smtClean="0">
                <a:solidFill>
                  <a:schemeClr val="tx1"/>
                </a:solidFill>
                <a:latin typeface="微软雅黑" panose="020B0503020204020204" pitchFamily="34" charset="-122"/>
                <a:ea typeface="微软雅黑" panose="020B0503020204020204" pitchFamily="34" charset="-122"/>
              </a:rPr>
              <a:t>UI</a:t>
            </a:r>
            <a:r>
              <a:rPr lang="zh-CN" altLang="en-US" sz="1100" b="1" dirty="0" smtClean="0">
                <a:solidFill>
                  <a:schemeClr val="tx1"/>
                </a:solidFill>
                <a:latin typeface="微软雅黑" panose="020B0503020204020204" pitchFamily="34" charset="-122"/>
                <a:ea typeface="微软雅黑" panose="020B0503020204020204" pitchFamily="34" charset="-122"/>
              </a:rPr>
              <a:t>的批次在待魂内理论要求控制在</a:t>
            </a:r>
            <a:r>
              <a:rPr lang="en-US" altLang="zh-CN" sz="1100" b="1" dirty="0" smtClean="0">
                <a:solidFill>
                  <a:schemeClr val="tx1"/>
                </a:solidFill>
                <a:latin typeface="微软雅黑" panose="020B0503020204020204" pitchFamily="34" charset="-122"/>
                <a:ea typeface="微软雅黑" panose="020B0503020204020204" pitchFamily="34" charset="-122"/>
              </a:rPr>
              <a:t>30</a:t>
            </a:r>
            <a:r>
              <a:rPr lang="zh-CN" altLang="en-US" sz="1100" b="1" dirty="0" smtClean="0">
                <a:solidFill>
                  <a:schemeClr val="tx1"/>
                </a:solidFill>
                <a:latin typeface="微软雅黑" panose="020B0503020204020204" pitchFamily="34" charset="-122"/>
                <a:ea typeface="微软雅黑" panose="020B0503020204020204" pitchFamily="34" charset="-122"/>
              </a:rPr>
              <a:t>个批次以内。</a:t>
            </a:r>
            <a:endParaRPr lang="zh-CN" altLang="en-US" dirty="0"/>
          </a:p>
        </p:txBody>
      </p:sp>
    </p:spTree>
    <p:extLst>
      <p:ext uri="{BB962C8B-B14F-4D97-AF65-F5344CB8AC3E}">
        <p14:creationId xmlns:p14="http://schemas.microsoft.com/office/powerpoint/2010/main" val="27143578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dirty="0" smtClean="0">
                <a:latin typeface="微软雅黑" panose="020B0503020204020204" pitchFamily="34" charset="-122"/>
                <a:ea typeface="微软雅黑" panose="020B0503020204020204" pitchFamily="34" charset="-122"/>
              </a:rPr>
              <a:t>前向渲染还是延迟渲染，目前我认为手游平台应该使用前向渲染，如果一定要支持很多动态光源的话，我认为我们可以选择使用</a:t>
            </a:r>
            <a:r>
              <a:rPr lang="en-US" altLang="zh-CN" dirty="0" smtClean="0">
                <a:latin typeface="微软雅黑" panose="020B0503020204020204" pitchFamily="34" charset="-122"/>
                <a:ea typeface="微软雅黑" panose="020B0503020204020204" pitchFamily="34" charset="-122"/>
              </a:rPr>
              <a:t>Forward+, </a:t>
            </a:r>
            <a:r>
              <a:rPr lang="zh-CN" altLang="en-US" dirty="0" smtClean="0">
                <a:latin typeface="微软雅黑" panose="020B0503020204020204" pitchFamily="34" charset="-122"/>
                <a:ea typeface="微软雅黑" panose="020B0503020204020204" pitchFamily="34" charset="-122"/>
              </a:rPr>
              <a:t>如果我们所使用渲染</a:t>
            </a:r>
            <a:r>
              <a:rPr lang="en-US" altLang="zh-CN" dirty="0" smtClean="0">
                <a:latin typeface="微软雅黑" panose="020B0503020204020204" pitchFamily="34" charset="-122"/>
                <a:ea typeface="微软雅黑" panose="020B0503020204020204" pitchFamily="34" charset="-122"/>
              </a:rPr>
              <a:t>API</a:t>
            </a:r>
            <a:r>
              <a:rPr lang="zh-CN" altLang="en-US" dirty="0" smtClean="0">
                <a:latin typeface="微软雅黑" panose="020B0503020204020204" pitchFamily="34" charset="-122"/>
                <a:ea typeface="微软雅黑" panose="020B0503020204020204" pitchFamily="34" charset="-122"/>
              </a:rPr>
              <a:t>不支持</a:t>
            </a:r>
            <a:r>
              <a:rPr lang="en-US" altLang="zh-CN" dirty="0" smtClean="0">
                <a:latin typeface="微软雅黑" panose="020B0503020204020204" pitchFamily="34" charset="-122"/>
                <a:ea typeface="微软雅黑" panose="020B0503020204020204" pitchFamily="34" charset="-122"/>
              </a:rPr>
              <a:t>Compute </a:t>
            </a:r>
            <a:r>
              <a:rPr lang="en-US" altLang="zh-CN" dirty="0" err="1" smtClean="0">
                <a:latin typeface="微软雅黑" panose="020B0503020204020204" pitchFamily="34" charset="-122"/>
                <a:ea typeface="微软雅黑" panose="020B0503020204020204" pitchFamily="34" charset="-122"/>
              </a:rPr>
              <a:t>Shader</a:t>
            </a:r>
            <a:r>
              <a:rPr lang="en-US" altLang="zh-CN" dirty="0" smtClean="0">
                <a:latin typeface="微软雅黑" panose="020B0503020204020204" pitchFamily="34" charset="-122"/>
                <a:ea typeface="微软雅黑" panose="020B0503020204020204" pitchFamily="34" charset="-122"/>
              </a:rPr>
              <a:t>, </a:t>
            </a:r>
            <a:r>
              <a:rPr lang="zh-CN" altLang="en-US" dirty="0" smtClean="0">
                <a:latin typeface="微软雅黑" panose="020B0503020204020204" pitchFamily="34" charset="-122"/>
                <a:ea typeface="微软雅黑" panose="020B0503020204020204" pitchFamily="34" charset="-122"/>
              </a:rPr>
              <a:t>我们可以使用软光栅的方式实现</a:t>
            </a:r>
            <a:r>
              <a:rPr lang="en-US" altLang="zh-CN" dirty="0" err="1" smtClean="0">
                <a:latin typeface="微软雅黑" panose="020B0503020204020204" pitchFamily="34" charset="-122"/>
                <a:ea typeface="微软雅黑" panose="020B0503020204020204" pitchFamily="34" charset="-122"/>
              </a:rPr>
              <a:t>Tilbe</a:t>
            </a:r>
            <a:r>
              <a:rPr lang="en-US" altLang="zh-CN" dirty="0" smtClean="0">
                <a:latin typeface="微软雅黑" panose="020B0503020204020204" pitchFamily="34" charset="-122"/>
                <a:ea typeface="微软雅黑" panose="020B0503020204020204" pitchFamily="34" charset="-122"/>
              </a:rPr>
              <a:t> Based Light culling. </a:t>
            </a:r>
            <a:r>
              <a:rPr lang="zh-CN" altLang="en-US" dirty="0" smtClean="0">
                <a:latin typeface="微软雅黑" panose="020B0503020204020204" pitchFamily="34" charset="-122"/>
                <a:ea typeface="微软雅黑" panose="020B0503020204020204" pitchFamily="34" charset="-122"/>
              </a:rPr>
              <a:t>从而实现</a:t>
            </a:r>
            <a:r>
              <a:rPr lang="en-US" altLang="zh-CN" dirty="0" smtClean="0">
                <a:latin typeface="微软雅黑" panose="020B0503020204020204" pitchFamily="34" charset="-122"/>
                <a:ea typeface="微软雅黑" panose="020B0503020204020204" pitchFamily="34" charset="-122"/>
              </a:rPr>
              <a:t>Forward+</a:t>
            </a:r>
            <a:r>
              <a:rPr lang="zh-CN" altLang="en-US"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dirty="0" smtClean="0">
                <a:latin typeface="微软雅黑" panose="020B0503020204020204" pitchFamily="34" charset="-122"/>
                <a:ea typeface="微软雅黑" panose="020B0503020204020204" pitchFamily="34" charset="-122"/>
              </a:rPr>
              <a:t>后处理合并，我们可以把一些能够合并的后处理一起执行，</a:t>
            </a:r>
            <a:r>
              <a:rPr lang="en-US" altLang="zh-CN" dirty="0" smtClean="0">
                <a:latin typeface="微软雅黑" panose="020B0503020204020204" pitchFamily="34" charset="-122"/>
                <a:ea typeface="微软雅黑" panose="020B0503020204020204" pitchFamily="34" charset="-122"/>
              </a:rPr>
              <a:t>bloom</a:t>
            </a:r>
            <a:r>
              <a:rPr lang="zh-CN" altLang="en-US" dirty="0" smtClean="0">
                <a:latin typeface="微软雅黑" panose="020B0503020204020204" pitchFamily="34" charset="-122"/>
                <a:ea typeface="微软雅黑" panose="020B0503020204020204" pitchFamily="34" charset="-122"/>
              </a:rPr>
              <a:t>和</a:t>
            </a:r>
            <a:r>
              <a:rPr lang="en-US" altLang="zh-CN" dirty="0" err="1" smtClean="0">
                <a:latin typeface="微软雅黑" panose="020B0503020204020204" pitchFamily="34" charset="-122"/>
                <a:ea typeface="微软雅黑" panose="020B0503020204020204" pitchFamily="34" charset="-122"/>
              </a:rPr>
              <a:t>fxaa</a:t>
            </a:r>
            <a:r>
              <a:rPr lang="en-US" altLang="zh-CN" dirty="0" smtClean="0">
                <a:latin typeface="微软雅黑" panose="020B0503020204020204" pitchFamily="34" charset="-122"/>
                <a:ea typeface="微软雅黑" panose="020B0503020204020204" pitchFamily="34" charset="-122"/>
              </a:rPr>
              <a:t>.</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dirty="0" smtClean="0">
                <a:latin typeface="微软雅黑" panose="020B0503020204020204" pitchFamily="34" charset="-122"/>
                <a:ea typeface="微软雅黑" panose="020B0503020204020204" pitchFamily="34" charset="-122"/>
              </a:rPr>
              <a:t>然后是纹理压缩，</a:t>
            </a:r>
            <a:r>
              <a:rPr lang="en-US" altLang="zh-CN" dirty="0" err="1" smtClean="0">
                <a:latin typeface="微软雅黑" panose="020B0503020204020204" pitchFamily="34" charset="-122"/>
                <a:ea typeface="微软雅黑" panose="020B0503020204020204" pitchFamily="34" charset="-122"/>
              </a:rPr>
              <a:t>Etc</a:t>
            </a:r>
            <a:r>
              <a:rPr lang="en-US" altLang="zh-CN" dirty="0" smtClean="0">
                <a:latin typeface="微软雅黑" panose="020B0503020204020204" pitchFamily="34" charset="-122"/>
                <a:ea typeface="微软雅黑" panose="020B0503020204020204" pitchFamily="34" charset="-122"/>
              </a:rPr>
              <a:t> </a:t>
            </a:r>
            <a:r>
              <a:rPr lang="en-US" altLang="zh-CN" dirty="0" err="1" smtClean="0">
                <a:latin typeface="微软雅黑" panose="020B0503020204020204" pitchFamily="34" charset="-122"/>
                <a:ea typeface="微软雅黑" panose="020B0503020204020204" pitchFamily="34" charset="-122"/>
              </a:rPr>
              <a:t>pvrtc</a:t>
            </a:r>
            <a:r>
              <a:rPr lang="en-US" altLang="zh-CN" dirty="0" smtClean="0">
                <a:latin typeface="微软雅黑" panose="020B0503020204020204" pitchFamily="34" charset="-122"/>
                <a:ea typeface="微软雅黑" panose="020B0503020204020204" pitchFamily="34" charset="-122"/>
              </a:rPr>
              <a:t> </a:t>
            </a:r>
            <a:r>
              <a:rPr lang="zh-CN" altLang="en-US" dirty="0" smtClean="0">
                <a:latin typeface="微软雅黑" panose="020B0503020204020204" pitchFamily="34" charset="-122"/>
                <a:ea typeface="微软雅黑" panose="020B0503020204020204" pitchFamily="34" charset="-122"/>
              </a:rPr>
              <a:t>这些</a:t>
            </a:r>
            <a:endParaRPr lang="en-US" altLang="zh-CN" dirty="0" smtClean="0">
              <a:latin typeface="微软雅黑" panose="020B0503020204020204" pitchFamily="34" charset="-122"/>
              <a:ea typeface="微软雅黑" panose="020B0503020204020204" pitchFamily="34" charset="-122"/>
            </a:endParaRP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dirty="0" smtClean="0">
                <a:latin typeface="微软雅黑" panose="020B0503020204020204" pitchFamily="34" charset="-122"/>
                <a:ea typeface="微软雅黑" panose="020B0503020204020204" pitchFamily="34" charset="-122"/>
              </a:rPr>
              <a:t>不使用</a:t>
            </a:r>
            <a:r>
              <a:rPr lang="en-US" altLang="zh-CN" dirty="0" smtClean="0">
                <a:latin typeface="微软雅黑" panose="020B0503020204020204" pitchFamily="34" charset="-122"/>
                <a:ea typeface="微软雅黑" panose="020B0503020204020204" pitchFamily="34" charset="-122"/>
              </a:rPr>
              <a:t>half float 16</a:t>
            </a:r>
            <a:r>
              <a:rPr lang="zh-CN" altLang="en-US" dirty="0" smtClean="0">
                <a:latin typeface="微软雅黑" panose="020B0503020204020204" pitchFamily="34" charset="-122"/>
                <a:ea typeface="微软雅黑" panose="020B0503020204020204" pitchFamily="34" charset="-122"/>
              </a:rPr>
              <a:t>纹理，而使用</a:t>
            </a:r>
            <a:r>
              <a:rPr lang="en-US" altLang="zh-CN" dirty="0" smtClean="0">
                <a:latin typeface="微软雅黑" panose="020B0503020204020204" pitchFamily="34" charset="-122"/>
                <a:ea typeface="微软雅黑" panose="020B0503020204020204" pitchFamily="34" charset="-122"/>
              </a:rPr>
              <a:t>G11R11B10</a:t>
            </a:r>
            <a:r>
              <a:rPr lang="zh-CN" altLang="en-US" dirty="0" smtClean="0">
                <a:latin typeface="微软雅黑" panose="020B0503020204020204" pitchFamily="34" charset="-122"/>
                <a:ea typeface="微软雅黑" panose="020B0503020204020204" pitchFamily="34" charset="-122"/>
              </a:rPr>
              <a:t>格式来支持</a:t>
            </a:r>
            <a:r>
              <a:rPr lang="en-US" altLang="zh-CN" dirty="0" smtClean="0">
                <a:latin typeface="微软雅黑" panose="020B0503020204020204" pitchFamily="34" charset="-122"/>
                <a:ea typeface="微软雅黑" panose="020B0503020204020204" pitchFamily="34" charset="-122"/>
              </a:rPr>
              <a:t>HDR</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dirty="0" smtClean="0">
                <a:solidFill>
                  <a:schemeClr val="dk1"/>
                </a:solidFill>
                <a:latin typeface="微软雅黑" panose="020B0503020204020204" pitchFamily="34" charset="-122"/>
                <a:ea typeface="微软雅黑" panose="020B0503020204020204" pitchFamily="34" charset="-122"/>
              </a:rPr>
              <a:t>降</a:t>
            </a:r>
            <a:r>
              <a:rPr lang="zh-CN" altLang="en-US" dirty="0" smtClean="0">
                <a:solidFill>
                  <a:schemeClr val="dk1"/>
                </a:solidFill>
                <a:latin typeface="微软雅黑" panose="020B0503020204020204" pitchFamily="34" charset="-122"/>
                <a:ea typeface="微软雅黑" panose="020B0503020204020204" pitchFamily="34" charset="-122"/>
              </a:rPr>
              <a:t>低渲染目标大</a:t>
            </a:r>
            <a:r>
              <a:rPr lang="zh-CN" altLang="en-US" dirty="0" smtClean="0">
                <a:solidFill>
                  <a:schemeClr val="dk1"/>
                </a:solidFill>
                <a:latin typeface="微软雅黑" panose="020B0503020204020204" pitchFamily="34" charset="-122"/>
                <a:ea typeface="微软雅黑" panose="020B0503020204020204" pitchFamily="34" charset="-122"/>
              </a:rPr>
              <a:t>小，对移动游戏性能影响很大。，在待魂中我们有四档</a:t>
            </a:r>
            <a:r>
              <a:rPr lang="zh-CN" altLang="en-US" baseline="0" dirty="0" smtClean="0">
                <a:solidFill>
                  <a:schemeClr val="dk1"/>
                </a:solidFill>
                <a:latin typeface="微软雅黑" panose="020B0503020204020204" pitchFamily="34" charset="-122"/>
                <a:ea typeface="微软雅黑" panose="020B0503020204020204" pitchFamily="34" charset="-122"/>
              </a:rPr>
              <a:t> </a:t>
            </a:r>
            <a:r>
              <a:rPr lang="en-US" altLang="zh-CN" dirty="0" smtClean="0"/>
              <a:t>1.0</a:t>
            </a:r>
            <a:r>
              <a:rPr lang="zh-CN" altLang="en-US" dirty="0" smtClean="0"/>
              <a:t>、</a:t>
            </a:r>
            <a:r>
              <a:rPr lang="en-US" altLang="zh-CN" dirty="0" smtClean="0"/>
              <a:t>0.9</a:t>
            </a:r>
            <a:r>
              <a:rPr lang="zh-CN" altLang="en-US" dirty="0" smtClean="0"/>
              <a:t>、</a:t>
            </a:r>
            <a:r>
              <a:rPr lang="en-US" altLang="zh-CN" dirty="0" smtClean="0"/>
              <a:t>0.8</a:t>
            </a:r>
            <a:r>
              <a:rPr lang="zh-CN" altLang="en-US" dirty="0" smtClean="0"/>
              <a:t>、</a:t>
            </a:r>
            <a:r>
              <a:rPr lang="en-US" altLang="zh-CN" dirty="0" smtClean="0"/>
              <a:t>0.7</a:t>
            </a:r>
            <a:r>
              <a:rPr lang="zh-CN" altLang="en-US" dirty="0" smtClean="0"/>
              <a:t>，其中</a:t>
            </a:r>
            <a:r>
              <a:rPr lang="en-US" altLang="zh-CN" dirty="0" smtClean="0"/>
              <a:t>0.7</a:t>
            </a:r>
            <a:r>
              <a:rPr lang="zh-CN" altLang="en-US" dirty="0" smtClean="0"/>
              <a:t>*</a:t>
            </a:r>
            <a:r>
              <a:rPr lang="en-US" altLang="zh-CN" dirty="0" smtClean="0"/>
              <a:t>0.7</a:t>
            </a:r>
            <a:r>
              <a:rPr lang="zh-CN" altLang="en-US" dirty="0" smtClean="0"/>
              <a:t>等于</a:t>
            </a:r>
            <a:r>
              <a:rPr lang="en-US" altLang="zh-CN" dirty="0" smtClean="0"/>
              <a:t>0.49. </a:t>
            </a:r>
            <a:r>
              <a:rPr lang="zh-CN" altLang="en-US" dirty="0" smtClean="0"/>
              <a:t>像素填充的要求降为原来的一半不到。</a:t>
            </a:r>
            <a:endParaRPr lang="zh-CN" altLang="en-US" dirty="0"/>
          </a:p>
        </p:txBody>
      </p:sp>
    </p:spTree>
    <p:extLst>
      <p:ext uri="{BB962C8B-B14F-4D97-AF65-F5344CB8AC3E}">
        <p14:creationId xmlns:p14="http://schemas.microsoft.com/office/powerpoint/2010/main" val="14847115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dirty="0" smtClean="0">
                <a:solidFill>
                  <a:schemeClr val="dk1"/>
                </a:solidFill>
                <a:latin typeface="微软雅黑" panose="020B0503020204020204" pitchFamily="34" charset="-122"/>
                <a:ea typeface="微软雅黑" panose="020B0503020204020204" pitchFamily="34" charset="-122"/>
              </a:rPr>
              <a:t>特效层优先级设置</a:t>
            </a:r>
            <a:r>
              <a:rPr lang="zh-CN" altLang="en-US" sz="1100" dirty="0" smtClean="0">
                <a:solidFill>
                  <a:srgbClr val="000000"/>
                </a:solidFill>
                <a:latin typeface="Arial"/>
                <a:ea typeface="微软雅黑" panose="020B0503020204020204" pitchFamily="34" charset="-122"/>
              </a:rPr>
              <a:t>，重要的层级在所有的性况下都生效，一些锦上添花的效果在低画质下就直接关闭了</a:t>
            </a:r>
            <a:endParaRPr lang="en-US" altLang="zh-CN" sz="1100" dirty="0" smtClean="0">
              <a:solidFill>
                <a:srgbClr val="000000"/>
              </a:solidFill>
              <a:latin typeface="Arial"/>
              <a:ea typeface="微软雅黑" panose="020B0503020204020204" pitchFamily="34" charset="-122"/>
            </a:endParaRPr>
          </a:p>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dirty="0" smtClean="0">
                <a:solidFill>
                  <a:srgbClr val="000000"/>
                </a:solidFill>
                <a:latin typeface="Arial"/>
                <a:ea typeface="微软雅黑" panose="020B0503020204020204" pitchFamily="34" charset="-122"/>
              </a:rPr>
              <a:t>限制粒子的最大数量</a:t>
            </a:r>
            <a:endParaRPr lang="en-US" altLang="zh-CN" sz="1100" dirty="0" smtClean="0">
              <a:solidFill>
                <a:srgbClr val="000000"/>
              </a:solidFill>
              <a:latin typeface="Arial"/>
              <a:ea typeface="微软雅黑" panose="020B0503020204020204" pitchFamily="34" charset="-122"/>
            </a:endParaRPr>
          </a:p>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dirty="0" smtClean="0">
                <a:latin typeface="微软雅黑" panose="020B0503020204020204" pitchFamily="34" charset="-122"/>
                <a:ea typeface="微软雅黑" panose="020B0503020204020204" pitchFamily="34" charset="-122"/>
              </a:rPr>
              <a:t>根据纹理透明度生成几何体，扣除纯透明区域，减少像素重绘</a:t>
            </a:r>
            <a:r>
              <a:rPr lang="en-US" altLang="zh-CN" sz="1100" dirty="0" smtClean="0">
                <a:latin typeface="微软雅黑" panose="020B0503020204020204" pitchFamily="34" charset="-122"/>
                <a:ea typeface="微软雅黑" panose="020B0503020204020204" pitchFamily="34" charset="-122"/>
              </a:rPr>
              <a:t>.</a:t>
            </a:r>
            <a:endParaRPr lang="zh-CN" altLang="en-US" sz="11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37124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indent="0">
              <a:buNone/>
            </a:pPr>
            <a:r>
              <a:rPr lang="zh-CN" altLang="en-US" dirty="0" smtClean="0"/>
              <a:t>如果我们要开发主机游戏的话，一定要要耗尽硬件的所有能力，只追求更高效果，更高的帧率。</a:t>
            </a:r>
            <a:endParaRPr lang="en-US" altLang="zh-CN" dirty="0" smtClean="0"/>
          </a:p>
          <a:p>
            <a:pPr marL="139700" indent="0">
              <a:buNone/>
            </a:pPr>
            <a:r>
              <a:rPr lang="zh-CN" altLang="en-US" dirty="0" smtClean="0"/>
              <a:t>而在手游开发中，发热与能耗也是影响游戏体验的两个重要指标。为了降低功耗，降低发热。我们选择</a:t>
            </a:r>
            <a:endParaRPr lang="en-US" altLang="zh-CN" dirty="0" smtClean="0"/>
          </a:p>
          <a:p>
            <a:pPr marL="342900" indent="-342900">
              <a:spcBef>
                <a:spcPts val="1600"/>
              </a:spcBef>
              <a:spcAft>
                <a:spcPts val="1600"/>
              </a:spcAft>
              <a:buFont typeface="Wingdings" panose="05000000000000000000" pitchFamily="2" charset="2"/>
              <a:buChar char="n"/>
            </a:pPr>
            <a:r>
              <a:rPr lang="zh-CN" altLang="en-US" sz="1100" dirty="0" smtClean="0">
                <a:solidFill>
                  <a:schemeClr val="dk1"/>
                </a:solidFill>
                <a:latin typeface="微软雅黑" panose="020B0503020204020204" pitchFamily="34" charset="-122"/>
                <a:ea typeface="微软雅黑" panose="020B0503020204020204" pitchFamily="34" charset="-122"/>
              </a:rPr>
              <a:t>帧率限制 </a:t>
            </a:r>
            <a:r>
              <a:rPr lang="en-US" altLang="zh-CN" sz="1100" dirty="0" smtClean="0">
                <a:solidFill>
                  <a:schemeClr val="dk1"/>
                </a:solidFill>
                <a:latin typeface="微软雅黑" panose="020B0503020204020204" pitchFamily="34" charset="-122"/>
                <a:ea typeface="微软雅黑" panose="020B0503020204020204" pitchFamily="34" charset="-122"/>
              </a:rPr>
              <a:t>30</a:t>
            </a:r>
            <a:r>
              <a:rPr lang="zh-CN" altLang="en-US" sz="1100" dirty="0" smtClean="0">
                <a:solidFill>
                  <a:schemeClr val="dk1"/>
                </a:solidFill>
                <a:latin typeface="微软雅黑" panose="020B0503020204020204" pitchFamily="34" charset="-122"/>
                <a:ea typeface="微软雅黑" panose="020B0503020204020204" pitchFamily="34" charset="-122"/>
              </a:rPr>
              <a:t>、</a:t>
            </a:r>
            <a:r>
              <a:rPr lang="en-US" altLang="zh-CN" sz="1100" dirty="0" smtClean="0">
                <a:solidFill>
                  <a:schemeClr val="dk1"/>
                </a:solidFill>
                <a:latin typeface="微软雅黑" panose="020B0503020204020204" pitchFamily="34" charset="-122"/>
                <a:ea typeface="微软雅黑" panose="020B0503020204020204" pitchFamily="34" charset="-122"/>
              </a:rPr>
              <a:t>45</a:t>
            </a:r>
            <a:r>
              <a:rPr lang="zh-CN" altLang="en-US" sz="1100" dirty="0" smtClean="0">
                <a:solidFill>
                  <a:schemeClr val="dk1"/>
                </a:solidFill>
                <a:latin typeface="微软雅黑" panose="020B0503020204020204" pitchFamily="34" charset="-122"/>
                <a:ea typeface="微软雅黑" panose="020B0503020204020204" pitchFamily="34" charset="-122"/>
              </a:rPr>
              <a:t>、</a:t>
            </a:r>
            <a:r>
              <a:rPr lang="en-US" altLang="zh-CN" sz="1100" dirty="0" smtClean="0">
                <a:solidFill>
                  <a:schemeClr val="dk1"/>
                </a:solidFill>
                <a:latin typeface="微软雅黑" panose="020B0503020204020204" pitchFamily="34" charset="-122"/>
                <a:ea typeface="微软雅黑" panose="020B0503020204020204" pitchFamily="34" charset="-122"/>
              </a:rPr>
              <a:t>60</a:t>
            </a:r>
          </a:p>
          <a:p>
            <a:pPr marL="342900" indent="-342900">
              <a:spcBef>
                <a:spcPts val="1600"/>
              </a:spcBef>
              <a:spcAft>
                <a:spcPts val="1600"/>
              </a:spcAft>
              <a:buFont typeface="Wingdings" panose="05000000000000000000" pitchFamily="2" charset="2"/>
              <a:buChar char="n"/>
            </a:pPr>
            <a:r>
              <a:rPr lang="zh-CN" altLang="en-US" sz="1100" dirty="0" smtClean="0">
                <a:latin typeface="微软雅黑" panose="020B0503020204020204" pitchFamily="34" charset="-122"/>
                <a:ea typeface="微软雅黑" panose="020B0503020204020204" pitchFamily="34" charset="-122"/>
              </a:rPr>
              <a:t>游戏空闲无人操作时帧率会进一步限制到</a:t>
            </a:r>
            <a:r>
              <a:rPr lang="en-US" altLang="zh-CN" sz="1100" dirty="0" smtClean="0">
                <a:latin typeface="微软雅黑" panose="020B0503020204020204" pitchFamily="34" charset="-122"/>
                <a:ea typeface="微软雅黑" panose="020B0503020204020204" pitchFamily="34" charset="-122"/>
              </a:rPr>
              <a:t>10</a:t>
            </a:r>
            <a:r>
              <a:rPr lang="zh-CN" altLang="en-US" sz="1100" dirty="0" smtClean="0">
                <a:latin typeface="微软雅黑" panose="020B0503020204020204" pitchFamily="34" charset="-122"/>
                <a:ea typeface="微软雅黑" panose="020B0503020204020204" pitchFamily="34" charset="-122"/>
              </a:rPr>
              <a:t>帧以下，并且降低屏幕亮度</a:t>
            </a:r>
          </a:p>
          <a:p>
            <a:pPr marL="139700" indent="0">
              <a:buNone/>
            </a:pPr>
            <a:r>
              <a:rPr lang="zh-CN" altLang="en-US" dirty="0" smtClean="0"/>
              <a:t>需要注意的是限</a:t>
            </a:r>
            <a:r>
              <a:rPr lang="zh-CN" altLang="en-US" dirty="0" smtClean="0"/>
              <a:t>帧不是所有游戏类型都适合，基于物理模拟的游戏对帧率要</a:t>
            </a:r>
            <a:r>
              <a:rPr lang="zh-CN" altLang="en-US" dirty="0" smtClean="0"/>
              <a:t>求一般都比较</a:t>
            </a:r>
            <a:r>
              <a:rPr lang="zh-CN" altLang="en-US" dirty="0" smtClean="0"/>
              <a:t>高</a:t>
            </a:r>
            <a:r>
              <a:rPr lang="en-US" altLang="zh-CN" dirty="0" smtClean="0"/>
              <a:t>;</a:t>
            </a:r>
            <a:endParaRPr lang="zh-CN" altLang="en-US" dirty="0"/>
          </a:p>
        </p:txBody>
      </p:sp>
    </p:spTree>
    <p:extLst>
      <p:ext uri="{BB962C8B-B14F-4D97-AF65-F5344CB8AC3E}">
        <p14:creationId xmlns:p14="http://schemas.microsoft.com/office/powerpoint/2010/main" val="30556301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indent="0">
              <a:buNone/>
            </a:pPr>
            <a:r>
              <a:rPr lang="zh-CN" altLang="en-US" dirty="0" smtClean="0"/>
              <a:t>在游戏性能优化的过程中，我认为解决问题还是比较简单的。重要的还是如何发现问题，定位问题。一定要善于使用工具。</a:t>
            </a:r>
            <a:endParaRPr lang="en-US" altLang="zh-CN" dirty="0" smtClean="0"/>
          </a:p>
          <a:p>
            <a:pPr marL="139700" indent="0">
              <a:buNone/>
            </a:pPr>
            <a:endParaRPr lang="en-US" altLang="zh-CN" dirty="0" smtClean="0"/>
          </a:p>
        </p:txBody>
      </p:sp>
    </p:spTree>
    <p:extLst>
      <p:ext uri="{BB962C8B-B14F-4D97-AF65-F5344CB8AC3E}">
        <p14:creationId xmlns:p14="http://schemas.microsoft.com/office/powerpoint/2010/main" val="30556301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smtClean="0"/>
              <a:t>游戏实景视频</a:t>
            </a:r>
            <a:endParaRPr lang="zh-CN" altLang="en-US" dirty="0"/>
          </a:p>
        </p:txBody>
      </p:sp>
    </p:spTree>
    <p:extLst>
      <p:ext uri="{BB962C8B-B14F-4D97-AF65-F5344CB8AC3E}">
        <p14:creationId xmlns:p14="http://schemas.microsoft.com/office/powerpoint/2010/main" val="743775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9243323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smtClean="0"/>
              <a:t>Ok,</a:t>
            </a:r>
            <a:r>
              <a:rPr lang="zh-CN" altLang="en-US" dirty="0" smtClean="0"/>
              <a:t>今天的分享就到这里。主要讲了 </a:t>
            </a:r>
            <a:r>
              <a:rPr lang="en-US" altLang="zh-CN" dirty="0" err="1" smtClean="0"/>
              <a:t>pbr</a:t>
            </a:r>
            <a:r>
              <a:rPr lang="en-US" altLang="zh-CN" dirty="0" smtClean="0"/>
              <a:t>,</a:t>
            </a:r>
            <a:r>
              <a:rPr lang="zh-CN" altLang="en-US" dirty="0" smtClean="0"/>
              <a:t>内存映射，配置表优化</a:t>
            </a:r>
            <a:r>
              <a:rPr lang="zh-CN" altLang="en-US" baseline="0" dirty="0" smtClean="0"/>
              <a:t> 和性能优化几个方面</a:t>
            </a:r>
            <a:r>
              <a:rPr lang="zh-CN" altLang="en-US" dirty="0" smtClean="0"/>
              <a:t>。</a:t>
            </a:r>
            <a:endParaRPr lang="en-US" altLang="zh-CN" dirty="0" smtClean="0"/>
          </a:p>
          <a:p>
            <a:r>
              <a:rPr lang="zh-CN" altLang="en-US" dirty="0" smtClean="0"/>
              <a:t>大家有什么问题吗？</a:t>
            </a:r>
            <a:endParaRPr lang="zh-CN" altLang="en-US" dirty="0"/>
          </a:p>
        </p:txBody>
      </p:sp>
    </p:spTree>
    <p:extLst>
      <p:ext uri="{BB962C8B-B14F-4D97-AF65-F5344CB8AC3E}">
        <p14:creationId xmlns:p14="http://schemas.microsoft.com/office/powerpoint/2010/main" val="1093084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smtClean="0"/>
              <a:t>待魂视频介绍</a:t>
            </a:r>
            <a:endParaRPr lang="zh-CN" altLang="en-US" dirty="0"/>
          </a:p>
        </p:txBody>
      </p:sp>
    </p:spTree>
    <p:extLst>
      <p:ext uri="{BB962C8B-B14F-4D97-AF65-F5344CB8AC3E}">
        <p14:creationId xmlns:p14="http://schemas.microsoft.com/office/powerpoint/2010/main" val="1115868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smtClean="0"/>
              <a:t>对于游戏开发来说，游戏渲染效果是非常非常重要的。一个游戏给予玩家第一感觉特别重要，而第一感觉好坏，画质起了关键性的作用。</a:t>
            </a:r>
            <a:endParaRPr lang="en-US" altLang="zh-CN" dirty="0" smtClean="0"/>
          </a:p>
          <a:p>
            <a:r>
              <a:rPr lang="zh-CN" altLang="en-US" dirty="0" smtClean="0"/>
              <a:t>对于游戏的画质起关键作用的技术呢，我感觉第一应该是全局</a:t>
            </a:r>
            <a:r>
              <a:rPr lang="en-US" altLang="zh-CN" dirty="0" smtClean="0"/>
              <a:t>GI</a:t>
            </a:r>
            <a:r>
              <a:rPr lang="zh-CN" altLang="en-US" dirty="0" smtClean="0"/>
              <a:t>，在手游戏中我们一般使用静态</a:t>
            </a:r>
            <a:r>
              <a:rPr lang="en-US" altLang="zh-CN" dirty="0" smtClean="0"/>
              <a:t>GI</a:t>
            </a:r>
            <a:r>
              <a:rPr lang="zh-CN" altLang="en-US" dirty="0" smtClean="0"/>
              <a:t>，也就是光照图。因为大家一般会使用 </a:t>
            </a:r>
            <a:r>
              <a:rPr lang="en-US" altLang="zh-CN" dirty="0" err="1" smtClean="0"/>
              <a:t>Lightmass</a:t>
            </a:r>
            <a:r>
              <a:rPr lang="en-US" altLang="zh-CN" dirty="0" smtClean="0"/>
              <a:t> </a:t>
            </a:r>
            <a:r>
              <a:rPr lang="en-US" altLang="zh-CN" dirty="0" err="1" smtClean="0"/>
              <a:t>Englighten</a:t>
            </a:r>
            <a:r>
              <a:rPr lang="en-US" altLang="zh-CN" dirty="0" smtClean="0"/>
              <a:t>,</a:t>
            </a:r>
            <a:r>
              <a:rPr lang="en-US" altLang="zh-CN" baseline="0" dirty="0" smtClean="0"/>
              <a:t> </a:t>
            </a:r>
            <a:r>
              <a:rPr lang="en-US" altLang="zh-CN" baseline="0" dirty="0" err="1" smtClean="0"/>
              <a:t>Beaster</a:t>
            </a:r>
            <a:r>
              <a:rPr lang="zh-CN" altLang="en-US" baseline="0" dirty="0" smtClean="0"/>
              <a:t>这些第三方件</a:t>
            </a:r>
            <a:r>
              <a:rPr lang="zh-CN" altLang="en-US" baseline="0" dirty="0" smtClean="0"/>
              <a:t>，有成熟的解决方案，所以这里就不再谈论</a:t>
            </a:r>
            <a:r>
              <a:rPr lang="en-US" altLang="zh-CN" baseline="0" dirty="0" smtClean="0"/>
              <a:t>GI</a:t>
            </a:r>
            <a:r>
              <a:rPr lang="zh-CN" altLang="en-US" baseline="0" dirty="0" smtClean="0"/>
              <a:t>了。我们主要谈论下材质方面的工作。</a:t>
            </a:r>
            <a:endParaRPr lang="en-US" altLang="zh-CN" baseline="0" dirty="0" smtClean="0"/>
          </a:p>
          <a:p>
            <a:r>
              <a:rPr lang="zh-CN" altLang="en-US" baseline="0" dirty="0" smtClean="0"/>
              <a:t>目前主</a:t>
            </a:r>
            <a:r>
              <a:rPr lang="zh-CN" altLang="en-US" baseline="0" dirty="0" smtClean="0"/>
              <a:t>流</a:t>
            </a:r>
            <a:r>
              <a:rPr lang="en-US" altLang="zh-CN" baseline="0" dirty="0" smtClean="0"/>
              <a:t>ARPG</a:t>
            </a:r>
            <a:r>
              <a:rPr lang="zh-CN" altLang="en-US" baseline="0" dirty="0" smtClean="0"/>
              <a:t>手游为</a:t>
            </a:r>
            <a:r>
              <a:rPr lang="zh-CN" altLang="en-US" baseline="0" dirty="0" smtClean="0"/>
              <a:t>了吸引玩家，都会把选人界面，英雄、佣兵、展示界面做的很高大上，游戏内受限于效率</a:t>
            </a:r>
            <a:r>
              <a:rPr lang="zh-CN" altLang="en-US" baseline="0" dirty="0" smtClean="0"/>
              <a:t>，会使</a:t>
            </a:r>
            <a:r>
              <a:rPr lang="zh-CN" altLang="en-US" baseline="0" dirty="0" smtClean="0"/>
              <a:t>用更高</a:t>
            </a:r>
            <a:r>
              <a:rPr lang="zh-CN" altLang="en-US" baseline="0" dirty="0" smtClean="0"/>
              <a:t>效率的</a:t>
            </a:r>
            <a:r>
              <a:rPr lang="zh-CN" altLang="en-US" baseline="0" dirty="0" smtClean="0"/>
              <a:t>材质。我们待魂也是这样，主要使用了两种类型的材质，选人界</a:t>
            </a:r>
            <a:r>
              <a:rPr lang="zh-CN" altLang="en-US" baseline="0" dirty="0" smtClean="0"/>
              <a:t>面使</a:t>
            </a:r>
            <a:r>
              <a:rPr lang="zh-CN" altLang="en-US" baseline="0" dirty="0" smtClean="0"/>
              <a:t>用基于</a:t>
            </a:r>
            <a:r>
              <a:rPr lang="en-US" altLang="zh-CN" baseline="0" dirty="0" err="1" smtClean="0"/>
              <a:t>gltf</a:t>
            </a:r>
            <a:r>
              <a:rPr lang="zh-CN" altLang="en-US" baseline="0" dirty="0" smtClean="0"/>
              <a:t>的</a:t>
            </a:r>
            <a:r>
              <a:rPr lang="en-US" altLang="zh-CN" baseline="0" dirty="0" err="1" smtClean="0"/>
              <a:t>pbr</a:t>
            </a:r>
            <a:r>
              <a:rPr lang="en-US" altLang="zh-CN" baseline="0" dirty="0" smtClean="0"/>
              <a:t>, </a:t>
            </a:r>
            <a:r>
              <a:rPr lang="zh-CN" altLang="en-US" baseline="0" dirty="0" smtClean="0"/>
              <a:t>在游戏内呢，我们为了追求差异性，使用</a:t>
            </a:r>
            <a:r>
              <a:rPr lang="zh-CN" altLang="en-US" baseline="0" dirty="0" smtClean="0"/>
              <a:t>了非真实渲染。</a:t>
            </a:r>
            <a:endParaRPr lang="zh-CN" altLang="en-US" dirty="0"/>
          </a:p>
        </p:txBody>
      </p:sp>
    </p:spTree>
    <p:extLst>
      <p:ext uri="{BB962C8B-B14F-4D97-AF65-F5344CB8AC3E}">
        <p14:creationId xmlns:p14="http://schemas.microsoft.com/office/powerpoint/2010/main" val="4190095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139700" indent="0">
              <a:buNone/>
            </a:pPr>
            <a:endParaRPr lang="zh-CN" altLang="en-US" dirty="0"/>
          </a:p>
        </p:txBody>
      </p:sp>
    </p:spTree>
    <p:extLst>
      <p:ext uri="{BB962C8B-B14F-4D97-AF65-F5344CB8AC3E}">
        <p14:creationId xmlns:p14="http://schemas.microsoft.com/office/powerpoint/2010/main" val="32295742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err="1" smtClean="0"/>
              <a:t>Gltf</a:t>
            </a:r>
            <a:r>
              <a:rPr lang="zh-CN" altLang="en-US" dirty="0" smtClean="0"/>
              <a:t>相当于图片界面的</a:t>
            </a:r>
            <a:r>
              <a:rPr lang="en-US" altLang="zh-CN" dirty="0" smtClean="0"/>
              <a:t>JPEG</a:t>
            </a:r>
            <a:r>
              <a:rPr lang="zh-CN" altLang="en-US" dirty="0" smtClean="0"/>
              <a:t>。比如说声音的标准是</a:t>
            </a:r>
            <a:r>
              <a:rPr lang="en-US" altLang="zh-CN" dirty="0" smtClean="0"/>
              <a:t>MP3, </a:t>
            </a:r>
            <a:r>
              <a:rPr lang="zh-CN" altLang="en-US" dirty="0" smtClean="0"/>
              <a:t>视频的标准</a:t>
            </a:r>
            <a:r>
              <a:rPr lang="en-US" altLang="zh-CN" dirty="0" smtClean="0"/>
              <a:t>H.264, H.265</a:t>
            </a:r>
            <a:r>
              <a:rPr lang="en-US" altLang="zh-CN" dirty="0" smtClean="0"/>
              <a:t>,</a:t>
            </a:r>
            <a:r>
              <a:rPr lang="zh-CN" altLang="en-US" dirty="0" smtClean="0"/>
              <a:t>还有</a:t>
            </a:r>
            <a:r>
              <a:rPr lang="en-US" altLang="zh-CN" dirty="0" err="1" smtClean="0"/>
              <a:t>google</a:t>
            </a:r>
            <a:r>
              <a:rPr lang="en-US" altLang="zh-CN" dirty="0" smtClean="0"/>
              <a:t> </a:t>
            </a:r>
            <a:r>
              <a:rPr lang="zh-CN" altLang="en-US" dirty="0" smtClean="0"/>
              <a:t>的 </a:t>
            </a:r>
            <a:r>
              <a:rPr lang="en-US" altLang="zh-CN" dirty="0" smtClean="0"/>
              <a:t>VP8</a:t>
            </a:r>
            <a:r>
              <a:rPr lang="en-US" altLang="zh-CN" dirty="0" smtClean="0"/>
              <a:t>,</a:t>
            </a:r>
            <a:r>
              <a:rPr lang="en-US" altLang="zh-CN" baseline="0" dirty="0" smtClean="0"/>
              <a:t> VP8</a:t>
            </a:r>
            <a:r>
              <a:rPr lang="zh-CN" altLang="en-US" baseline="0" dirty="0" smtClean="0"/>
              <a:t>这种， 图片格式呢，比如</a:t>
            </a:r>
            <a:r>
              <a:rPr lang="en-US" altLang="zh-CN" baseline="0" dirty="0" smtClean="0"/>
              <a:t>JPEG</a:t>
            </a:r>
            <a:r>
              <a:rPr lang="zh-CN" altLang="en-US" baseline="0" dirty="0" smtClean="0"/>
              <a:t>，</a:t>
            </a:r>
            <a:r>
              <a:rPr lang="en-US" altLang="zh-CN" baseline="0" dirty="0" smtClean="0"/>
              <a:t>PNG</a:t>
            </a:r>
            <a:r>
              <a:rPr lang="zh-CN" altLang="en-US" baseline="0" dirty="0" smtClean="0"/>
              <a:t>，</a:t>
            </a:r>
            <a:r>
              <a:rPr lang="en-US" altLang="zh-CN" baseline="0" dirty="0" smtClean="0"/>
              <a:t>bmp</a:t>
            </a:r>
            <a:r>
              <a:rPr lang="zh-CN" altLang="en-US" baseline="0" dirty="0" smtClean="0"/>
              <a:t>这</a:t>
            </a:r>
            <a:r>
              <a:rPr lang="zh-CN" altLang="en-US" baseline="0" dirty="0" smtClean="0"/>
              <a:t>些。</a:t>
            </a:r>
            <a:endParaRPr lang="en-US" altLang="zh-CN" baseline="0" dirty="0" smtClean="0"/>
          </a:p>
          <a:p>
            <a:r>
              <a:rPr lang="zh-CN" altLang="en-US" baseline="0" dirty="0" smtClean="0"/>
              <a:t>历史上出现过的</a:t>
            </a:r>
            <a:r>
              <a:rPr lang="en-US" altLang="zh-CN" baseline="0" dirty="0" smtClean="0"/>
              <a:t>3D</a:t>
            </a:r>
            <a:r>
              <a:rPr lang="zh-CN" altLang="en-US" baseline="0" dirty="0" smtClean="0"/>
              <a:t>格式也比较多，比</a:t>
            </a:r>
            <a:r>
              <a:rPr lang="zh-CN" altLang="en-US" baseline="0" dirty="0" smtClean="0"/>
              <a:t>如 </a:t>
            </a:r>
            <a:r>
              <a:rPr lang="en-US" altLang="zh-CN" baseline="0" dirty="0" err="1" smtClean="0"/>
              <a:t>Collada,obj</a:t>
            </a:r>
            <a:r>
              <a:rPr lang="en-US" altLang="zh-CN" baseline="0" dirty="0" smtClean="0"/>
              <a:t> </a:t>
            </a:r>
            <a:r>
              <a:rPr lang="zh-CN" altLang="en-US" baseline="0" dirty="0" smtClean="0"/>
              <a:t>以及现在最</a:t>
            </a:r>
            <a:r>
              <a:rPr lang="zh-CN" altLang="en-US" baseline="0" dirty="0" smtClean="0"/>
              <a:t>广泛使用</a:t>
            </a:r>
            <a:r>
              <a:rPr lang="zh-CN" altLang="en-US" baseline="0" dirty="0" smtClean="0"/>
              <a:t>的</a:t>
            </a:r>
            <a:r>
              <a:rPr lang="en-US" altLang="zh-CN" baseline="0" dirty="0" err="1" smtClean="0"/>
              <a:t>Fbx</a:t>
            </a:r>
            <a:r>
              <a:rPr lang="en-US" altLang="zh-CN" baseline="0" dirty="0" smtClean="0"/>
              <a:t>, </a:t>
            </a:r>
            <a:r>
              <a:rPr lang="zh-CN" altLang="en-US" baseline="0" dirty="0" smtClean="0"/>
              <a:t>其中</a:t>
            </a:r>
            <a:r>
              <a:rPr lang="en-US" altLang="zh-CN" baseline="0" dirty="0" err="1" smtClean="0"/>
              <a:t>fbx</a:t>
            </a:r>
            <a:r>
              <a:rPr lang="zh-CN" altLang="en-US" baseline="0" dirty="0" smtClean="0"/>
              <a:t>是提供库供我们调用，</a:t>
            </a:r>
            <a:r>
              <a:rPr lang="en-US" altLang="zh-CN" baseline="0" dirty="0" err="1" smtClean="0"/>
              <a:t>gltf</a:t>
            </a:r>
            <a:r>
              <a:rPr lang="zh-CN" altLang="en-US" baseline="0" dirty="0" smtClean="0"/>
              <a:t>是定义了标准，由我们自己写代码实现支持，可控性更强。当然最重要的差别还是</a:t>
            </a:r>
            <a:r>
              <a:rPr lang="en-US" altLang="zh-CN" baseline="0" dirty="0" err="1" smtClean="0"/>
              <a:t>gltf</a:t>
            </a:r>
            <a:r>
              <a:rPr lang="en-US" altLang="zh-CN" baseline="0" dirty="0" smtClean="0"/>
              <a:t> </a:t>
            </a:r>
            <a:r>
              <a:rPr lang="zh-CN" altLang="en-US" baseline="0" dirty="0" smtClean="0"/>
              <a:t>定义了 </a:t>
            </a:r>
            <a:r>
              <a:rPr lang="en-US" altLang="zh-CN" baseline="0" dirty="0" err="1" smtClean="0"/>
              <a:t>pbr</a:t>
            </a:r>
            <a:r>
              <a:rPr lang="zh-CN" altLang="en-US" baseline="0" dirty="0" smtClean="0"/>
              <a:t>材质标准。</a:t>
            </a:r>
            <a:endParaRPr lang="zh-CN" altLang="en-US" dirty="0"/>
          </a:p>
        </p:txBody>
      </p:sp>
    </p:spTree>
    <p:extLst>
      <p:ext uri="{BB962C8B-B14F-4D97-AF65-F5344CB8AC3E}">
        <p14:creationId xmlns:p14="http://schemas.microsoft.com/office/powerpoint/2010/main" val="2049834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dirty="0" err="1" smtClean="0"/>
              <a:t>Gltf</a:t>
            </a:r>
            <a:r>
              <a:rPr lang="zh-CN" altLang="en-US" dirty="0" smtClean="0"/>
              <a:t>的创建编辑工具是</a:t>
            </a:r>
            <a:r>
              <a:rPr lang="zh-CN" altLang="en-US" dirty="0" smtClean="0"/>
              <a:t>非常丰富的，大家从这张</a:t>
            </a:r>
            <a:r>
              <a:rPr lang="zh-CN" altLang="en-US" dirty="0" smtClean="0"/>
              <a:t>图的左边。像 </a:t>
            </a:r>
            <a:r>
              <a:rPr lang="en-US" altLang="zh-CN" dirty="0" smtClean="0"/>
              <a:t>3ds max</a:t>
            </a:r>
            <a:r>
              <a:rPr lang="zh-CN" altLang="en-US" dirty="0" smtClean="0"/>
              <a:t>、</a:t>
            </a:r>
            <a:r>
              <a:rPr lang="zh-CN" altLang="en-US" baseline="0" dirty="0" smtClean="0"/>
              <a:t> </a:t>
            </a:r>
            <a:r>
              <a:rPr lang="en-US" altLang="zh-CN" baseline="0" dirty="0" err="1" smtClean="0"/>
              <a:t>maya</a:t>
            </a:r>
            <a:r>
              <a:rPr lang="zh-CN" altLang="en-US" baseline="0" dirty="0" smtClean="0"/>
              <a:t>、 </a:t>
            </a:r>
            <a:r>
              <a:rPr lang="en-US" altLang="zh-CN" baseline="0" dirty="0" smtClean="0"/>
              <a:t>blender</a:t>
            </a:r>
            <a:r>
              <a:rPr lang="zh-CN" altLang="en-US" baseline="0" dirty="0" smtClean="0"/>
              <a:t>。比较知名的</a:t>
            </a:r>
            <a:r>
              <a:rPr lang="en-US" altLang="zh-CN" baseline="0" dirty="0" smtClean="0"/>
              <a:t>PBR</a:t>
            </a:r>
            <a:r>
              <a:rPr lang="zh-CN" altLang="en-US" baseline="0" dirty="0" smtClean="0"/>
              <a:t>制作工</a:t>
            </a:r>
            <a:r>
              <a:rPr lang="zh-CN" altLang="en-US" baseline="0" dirty="0" smtClean="0"/>
              <a:t>具</a:t>
            </a:r>
            <a:r>
              <a:rPr lang="en-US" altLang="zh-CN" baseline="0" dirty="0" smtClean="0"/>
              <a:t>Marmoset </a:t>
            </a:r>
            <a:r>
              <a:rPr lang="en-US" altLang="zh-CN" baseline="0" dirty="0" smtClean="0"/>
              <a:t>Tool bag. </a:t>
            </a:r>
            <a:r>
              <a:rPr lang="zh-CN" altLang="en-US" baseline="0" dirty="0" smtClean="0"/>
              <a:t>甚至于 </a:t>
            </a:r>
            <a:r>
              <a:rPr lang="en-US" altLang="zh-CN" baseline="0" dirty="0" smtClean="0"/>
              <a:t>Micro Office,  Visual Studio Code </a:t>
            </a:r>
            <a:r>
              <a:rPr lang="zh-CN" altLang="en-US" baseline="0" dirty="0" smtClean="0"/>
              <a:t>都支持 </a:t>
            </a:r>
            <a:r>
              <a:rPr lang="en-US" altLang="zh-CN" baseline="0" dirty="0" err="1" smtClean="0"/>
              <a:t>gltf</a:t>
            </a:r>
            <a:r>
              <a:rPr lang="zh-CN" altLang="en-US" baseline="0" dirty="0" smtClean="0"/>
              <a:t>创建和编辑。 </a:t>
            </a:r>
            <a:endParaRPr lang="en-US" altLang="zh-CN" baseline="0" dirty="0" smtClean="0"/>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aseline="0" dirty="0" smtClean="0"/>
              <a:t>而通过</a:t>
            </a:r>
            <a:r>
              <a:rPr lang="en-US" altLang="zh-CN" baseline="0" dirty="0" err="1" smtClean="0"/>
              <a:t>sketchfab</a:t>
            </a:r>
            <a:r>
              <a:rPr lang="zh-CN" altLang="en-US" baseline="0" dirty="0" smtClean="0"/>
              <a:t>网部， </a:t>
            </a:r>
            <a:r>
              <a:rPr lang="en-US" altLang="zh-CN" baseline="0" dirty="0" smtClean="0"/>
              <a:t>Remix 3d</a:t>
            </a:r>
            <a:r>
              <a:rPr lang="zh-CN" altLang="en-US" baseline="0" dirty="0" smtClean="0"/>
              <a:t>也可以下载大量的</a:t>
            </a:r>
            <a:r>
              <a:rPr lang="en-US" altLang="zh-CN" baseline="0" dirty="0" err="1" smtClean="0"/>
              <a:t>gltf</a:t>
            </a:r>
            <a:r>
              <a:rPr lang="zh-CN" altLang="en-US" baseline="0" dirty="0" smtClean="0"/>
              <a:t>资源。也可以通过各种工具实现</a:t>
            </a:r>
            <a:r>
              <a:rPr lang="en-US" altLang="zh-CN" baseline="0" dirty="0" err="1" smtClean="0"/>
              <a:t>obj</a:t>
            </a:r>
            <a:r>
              <a:rPr lang="zh-CN" altLang="en-US" baseline="0" dirty="0" smtClean="0"/>
              <a:t>、</a:t>
            </a:r>
            <a:r>
              <a:rPr lang="en-US" altLang="zh-CN" baseline="0" dirty="0" err="1" smtClean="0"/>
              <a:t>fbx</a:t>
            </a:r>
            <a:r>
              <a:rPr lang="zh-CN" altLang="en-US" baseline="0" dirty="0" smtClean="0"/>
              <a:t>转 </a:t>
            </a:r>
            <a:r>
              <a:rPr lang="en-US" altLang="zh-CN" baseline="0" dirty="0" err="1" smtClean="0"/>
              <a:t>gltf</a:t>
            </a:r>
            <a:endParaRPr lang="en-US" altLang="zh-CN" baseline="0" dirty="0" smtClean="0"/>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aseline="0" dirty="0" smtClean="0"/>
              <a:t>另外</a:t>
            </a:r>
            <a:r>
              <a:rPr lang="zh-CN" altLang="en-US" baseline="0" dirty="0" smtClean="0"/>
              <a:t>，在应用和引擎层面，所</a:t>
            </a:r>
            <a:r>
              <a:rPr lang="zh-CN" altLang="en-US" baseline="0" dirty="0" smtClean="0"/>
              <a:t>有的知名游戏引擎全都支持</a:t>
            </a:r>
            <a:r>
              <a:rPr lang="en-US" altLang="zh-CN" baseline="0" dirty="0" err="1" smtClean="0"/>
              <a:t>gltf</a:t>
            </a:r>
            <a:r>
              <a:rPr lang="en-US" altLang="zh-CN" baseline="0" dirty="0" smtClean="0"/>
              <a:t>, </a:t>
            </a:r>
            <a:r>
              <a:rPr lang="en-US" altLang="zh-CN" baseline="0" dirty="0" err="1" smtClean="0"/>
              <a:t>Unreal,Unity</a:t>
            </a:r>
            <a:r>
              <a:rPr lang="zh-CN" altLang="en-US" baseline="0" dirty="0" smtClean="0"/>
              <a:t>、</a:t>
            </a:r>
            <a:r>
              <a:rPr lang="en-US" altLang="zh-CN" baseline="0" dirty="0" err="1" smtClean="0"/>
              <a:t>Godot</a:t>
            </a:r>
            <a:r>
              <a:rPr lang="zh-CN" altLang="en-US" baseline="0" dirty="0" smtClean="0"/>
              <a:t>、</a:t>
            </a:r>
            <a:r>
              <a:rPr lang="en-US" altLang="zh-CN" baseline="0" dirty="0" smtClean="0"/>
              <a:t>three.js</a:t>
            </a:r>
            <a:r>
              <a:rPr lang="zh-CN" altLang="en-US" baseline="0" dirty="0" smtClean="0"/>
              <a:t>。所以呢，大家可以放心的去使用</a:t>
            </a:r>
            <a:r>
              <a:rPr lang="en-US" altLang="zh-CN" baseline="0" dirty="0" err="1" smtClean="0"/>
              <a:t>gltf</a:t>
            </a:r>
            <a:r>
              <a:rPr lang="zh-CN" altLang="en-US" baseline="0" dirty="0" smtClean="0"/>
              <a:t>格式</a:t>
            </a:r>
            <a:r>
              <a:rPr lang="zh-CN" altLang="en-US" baseline="0" dirty="0" smtClean="0"/>
              <a:t>。工具非常多，使用方便。</a:t>
            </a:r>
            <a:endParaRPr lang="en-US" altLang="zh-CN" baseline="0" dirty="0" smtClean="0"/>
          </a:p>
        </p:txBody>
      </p:sp>
    </p:spTree>
    <p:extLst>
      <p:ext uri="{BB962C8B-B14F-4D97-AF65-F5344CB8AC3E}">
        <p14:creationId xmlns:p14="http://schemas.microsoft.com/office/powerpoint/2010/main" val="923433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1" i="0" u="none" strike="noStrike" cap="none" dirty="0" smtClean="0">
                <a:solidFill>
                  <a:srgbClr val="000000"/>
                </a:solidFill>
                <a:effectLst/>
                <a:latin typeface="Arial"/>
                <a:ea typeface="Arial"/>
                <a:cs typeface="Arial"/>
                <a:sym typeface="Arial"/>
              </a:rPr>
              <a:t>这张图是</a:t>
            </a:r>
            <a:r>
              <a:rPr lang="en-US" altLang="zh-CN" sz="1100" b="1" i="0" u="none" strike="noStrike" cap="none" dirty="0" err="1" smtClean="0">
                <a:solidFill>
                  <a:srgbClr val="000000"/>
                </a:solidFill>
                <a:effectLst/>
                <a:latin typeface="Arial"/>
                <a:ea typeface="Arial"/>
                <a:cs typeface="Arial"/>
                <a:sym typeface="Arial"/>
              </a:rPr>
              <a:t>Metalic</a:t>
            </a:r>
            <a:r>
              <a:rPr lang="en-US" altLang="zh-CN" sz="1100" b="1" i="0" u="none" strike="noStrike" cap="none" dirty="0" smtClean="0">
                <a:solidFill>
                  <a:srgbClr val="000000"/>
                </a:solidFill>
                <a:effectLst/>
                <a:latin typeface="Arial"/>
                <a:ea typeface="Arial"/>
                <a:cs typeface="Arial"/>
                <a:sym typeface="Arial"/>
              </a:rPr>
              <a:t> Roughness</a:t>
            </a:r>
            <a:r>
              <a:rPr lang="zh-CN" altLang="en-US" sz="1100" b="1" i="0" u="none" strike="noStrike" cap="none" dirty="0" smtClean="0">
                <a:solidFill>
                  <a:srgbClr val="000000"/>
                </a:solidFill>
                <a:effectLst/>
                <a:latin typeface="Arial"/>
                <a:ea typeface="Arial"/>
                <a:cs typeface="Arial"/>
                <a:sym typeface="Arial"/>
              </a:rPr>
              <a:t>标准的演示</a:t>
            </a:r>
            <a:r>
              <a:rPr lang="en-US" altLang="zh-CN" sz="1100" b="1" i="0" u="none" strike="noStrike" cap="none" dirty="0" smtClean="0">
                <a:solidFill>
                  <a:srgbClr val="000000"/>
                </a:solidFill>
                <a:effectLst/>
                <a:latin typeface="Arial"/>
                <a:ea typeface="Arial"/>
                <a:cs typeface="Arial"/>
                <a:sym typeface="Arial"/>
              </a:rPr>
              <a:t>Demo, </a:t>
            </a:r>
            <a:r>
              <a:rPr lang="zh-CN" altLang="en-US" sz="1100" b="1" i="0" u="none" strike="noStrike" cap="none" dirty="0" smtClean="0">
                <a:solidFill>
                  <a:srgbClr val="000000"/>
                </a:solidFill>
                <a:effectLst/>
                <a:latin typeface="Arial"/>
                <a:ea typeface="Arial"/>
                <a:cs typeface="Arial"/>
                <a:sym typeface="Arial"/>
              </a:rPr>
              <a:t>中间的这个头盔是最终渲染效果。我们可以看其细节比较丰富，金属，玻璃质感明显。微明面，粗糙度效果明显。</a:t>
            </a:r>
            <a:endParaRPr lang="en-US" altLang="zh-CN" sz="1100" b="1" i="0" u="none" strike="noStrike" cap="none" dirty="0" smtClean="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1" i="0" u="none" strike="noStrike" cap="none" dirty="0" smtClean="0">
                <a:solidFill>
                  <a:srgbClr val="000000"/>
                </a:solidFill>
                <a:effectLst/>
                <a:latin typeface="Arial"/>
                <a:ea typeface="Arial"/>
                <a:cs typeface="Arial"/>
                <a:sym typeface="Arial"/>
              </a:rPr>
              <a:t>相对于传统的</a:t>
            </a:r>
            <a:r>
              <a:rPr lang="en-US" altLang="zh-CN" sz="1100" b="1" i="0" u="none" strike="noStrike" cap="none" dirty="0" smtClean="0">
                <a:solidFill>
                  <a:srgbClr val="000000"/>
                </a:solidFill>
                <a:effectLst/>
                <a:latin typeface="Arial"/>
                <a:ea typeface="Arial"/>
                <a:cs typeface="Arial"/>
                <a:sym typeface="Arial"/>
              </a:rPr>
              <a:t>Lambert</a:t>
            </a:r>
            <a:r>
              <a:rPr lang="zh-CN" altLang="en-US" sz="1100" b="1" i="0" u="none" strike="noStrike" cap="none" baseline="0" dirty="0" smtClean="0">
                <a:solidFill>
                  <a:srgbClr val="000000"/>
                </a:solidFill>
                <a:effectLst/>
                <a:latin typeface="Arial"/>
                <a:ea typeface="Arial"/>
                <a:cs typeface="Arial"/>
                <a:sym typeface="Arial"/>
              </a:rPr>
              <a:t> </a:t>
            </a:r>
            <a:r>
              <a:rPr lang="en-US" altLang="zh-CN" sz="1100" b="1" i="0" u="none" strike="noStrike" cap="none" baseline="0" dirty="0" smtClean="0">
                <a:solidFill>
                  <a:srgbClr val="000000"/>
                </a:solidFill>
                <a:effectLst/>
                <a:latin typeface="Arial"/>
                <a:ea typeface="Arial"/>
                <a:cs typeface="Arial"/>
                <a:sym typeface="Arial"/>
              </a:rPr>
              <a:t>Phone </a:t>
            </a:r>
            <a:r>
              <a:rPr lang="en-US" altLang="zh-CN" sz="1100" b="1" i="0" u="none" strike="noStrike" cap="none" baseline="0" dirty="0" err="1" smtClean="0">
                <a:solidFill>
                  <a:srgbClr val="000000"/>
                </a:solidFill>
                <a:effectLst/>
                <a:latin typeface="Arial"/>
                <a:ea typeface="Arial"/>
                <a:cs typeface="Arial"/>
                <a:sym typeface="Arial"/>
              </a:rPr>
              <a:t>Blinn</a:t>
            </a:r>
            <a:r>
              <a:rPr lang="en-US" altLang="zh-CN" sz="1100" b="1" i="0" u="none" strike="noStrike" cap="none" baseline="0" dirty="0" smtClean="0">
                <a:solidFill>
                  <a:srgbClr val="000000"/>
                </a:solidFill>
                <a:effectLst/>
                <a:latin typeface="Arial"/>
                <a:ea typeface="Arial"/>
                <a:cs typeface="Arial"/>
                <a:sym typeface="Arial"/>
              </a:rPr>
              <a:t>-Phone</a:t>
            </a:r>
            <a:r>
              <a:rPr lang="zh-CN" altLang="en-US" sz="1100" b="1" i="0" u="none" strike="noStrike" cap="none" baseline="0" dirty="0" smtClean="0">
                <a:solidFill>
                  <a:srgbClr val="000000"/>
                </a:solidFill>
                <a:effectLst/>
                <a:latin typeface="Arial"/>
                <a:ea typeface="Arial"/>
                <a:cs typeface="Arial"/>
                <a:sym typeface="Arial"/>
              </a:rPr>
              <a:t>式等光照模型，</a:t>
            </a:r>
            <a:r>
              <a:rPr lang="en-US" altLang="zh-CN" sz="1100" b="1" i="0" u="none" strike="noStrike" cap="none" baseline="0" dirty="0" err="1" smtClean="0">
                <a:solidFill>
                  <a:srgbClr val="000000"/>
                </a:solidFill>
                <a:effectLst/>
                <a:latin typeface="Arial"/>
                <a:ea typeface="Arial"/>
                <a:cs typeface="Arial"/>
                <a:sym typeface="Arial"/>
              </a:rPr>
              <a:t>Metlic</a:t>
            </a:r>
            <a:r>
              <a:rPr lang="en-US" altLang="zh-CN" sz="1100" b="1" i="0" u="none" strike="noStrike" cap="none" baseline="0" dirty="0" smtClean="0">
                <a:solidFill>
                  <a:srgbClr val="000000"/>
                </a:solidFill>
                <a:effectLst/>
                <a:latin typeface="Arial"/>
                <a:ea typeface="Arial"/>
                <a:cs typeface="Arial"/>
                <a:sym typeface="Arial"/>
              </a:rPr>
              <a:t> Roughness</a:t>
            </a:r>
            <a:r>
              <a:rPr lang="zh-CN" altLang="en-US" sz="1100" b="1" i="0" u="none" strike="noStrike" cap="none" baseline="0" dirty="0" smtClean="0">
                <a:solidFill>
                  <a:srgbClr val="000000"/>
                </a:solidFill>
                <a:effectLst/>
                <a:latin typeface="Arial"/>
                <a:ea typeface="Arial"/>
                <a:cs typeface="Arial"/>
                <a:sym typeface="Arial"/>
              </a:rPr>
              <a:t>主要增加了三个特性，金属度控制，粗糙度控制，能量守恒。整个材质最主要有三张图，分别是</a:t>
            </a:r>
            <a:r>
              <a:rPr lang="en-US" altLang="zh-CN" sz="1100" b="1" i="0" u="none" strike="noStrike" cap="none" baseline="0" dirty="0" err="1" smtClean="0">
                <a:solidFill>
                  <a:srgbClr val="000000"/>
                </a:solidFill>
                <a:effectLst/>
                <a:latin typeface="Arial"/>
                <a:ea typeface="Arial"/>
                <a:cs typeface="Arial"/>
                <a:sym typeface="Arial"/>
              </a:rPr>
              <a:t>baseColor</a:t>
            </a:r>
            <a:r>
              <a:rPr lang="en-US" altLang="zh-CN" sz="1100" b="1" i="0" u="none" strike="noStrike" cap="none" baseline="0" dirty="0" smtClean="0">
                <a:solidFill>
                  <a:srgbClr val="000000"/>
                </a:solidFill>
                <a:effectLst/>
                <a:latin typeface="Arial"/>
                <a:ea typeface="Arial"/>
                <a:cs typeface="Arial"/>
                <a:sym typeface="Arial"/>
              </a:rPr>
              <a:t>, </a:t>
            </a:r>
            <a:r>
              <a:rPr lang="en-US" altLang="zh-CN" sz="1100" b="1" i="0" u="none" strike="noStrike" cap="none" baseline="0" dirty="0" err="1" smtClean="0">
                <a:solidFill>
                  <a:srgbClr val="000000"/>
                </a:solidFill>
                <a:effectLst/>
                <a:latin typeface="Arial"/>
                <a:ea typeface="Arial"/>
                <a:cs typeface="Arial"/>
                <a:sym typeface="Arial"/>
              </a:rPr>
              <a:t>Metalic</a:t>
            </a:r>
            <a:r>
              <a:rPr lang="en-US" altLang="zh-CN" sz="1100" b="1" i="0" u="none" strike="noStrike" cap="none" baseline="0" dirty="0" smtClean="0">
                <a:solidFill>
                  <a:srgbClr val="000000"/>
                </a:solidFill>
                <a:effectLst/>
                <a:latin typeface="Arial"/>
                <a:ea typeface="Arial"/>
                <a:cs typeface="Arial"/>
                <a:sym typeface="Arial"/>
              </a:rPr>
              <a:t> </a:t>
            </a:r>
            <a:r>
              <a:rPr lang="zh-CN" altLang="en-US" sz="1100" b="1" i="0" u="none" strike="noStrike" cap="none" baseline="0" dirty="0" smtClean="0">
                <a:solidFill>
                  <a:srgbClr val="000000"/>
                </a:solidFill>
                <a:effectLst/>
                <a:latin typeface="Arial"/>
                <a:ea typeface="Arial"/>
                <a:cs typeface="Arial"/>
                <a:sym typeface="Arial"/>
              </a:rPr>
              <a:t>金属度贴图， </a:t>
            </a:r>
            <a:r>
              <a:rPr lang="en-US" altLang="zh-CN" sz="1100" b="1" i="0" u="none" strike="noStrike" cap="none" baseline="0" dirty="0" smtClean="0">
                <a:solidFill>
                  <a:srgbClr val="000000"/>
                </a:solidFill>
                <a:effectLst/>
                <a:latin typeface="Arial"/>
                <a:ea typeface="Arial"/>
                <a:cs typeface="Arial"/>
                <a:sym typeface="Arial"/>
              </a:rPr>
              <a:t>Roughness</a:t>
            </a:r>
            <a:r>
              <a:rPr lang="zh-CN" altLang="en-US" sz="1100" b="1" i="0" u="none" strike="noStrike" cap="none" baseline="0" dirty="0" smtClean="0">
                <a:solidFill>
                  <a:srgbClr val="000000"/>
                </a:solidFill>
                <a:effectLst/>
                <a:latin typeface="Arial"/>
                <a:ea typeface="Arial"/>
                <a:cs typeface="Arial"/>
                <a:sym typeface="Arial"/>
              </a:rPr>
              <a:t>精糙度贴图。</a:t>
            </a:r>
            <a:endParaRPr lang="en-US" altLang="zh-CN" sz="1100" b="1" i="0" u="none" strike="noStrike" cap="none" baseline="0" dirty="0" smtClean="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1" i="0" u="none" strike="noStrike" cap="none" baseline="0" dirty="0" smtClean="0">
                <a:solidFill>
                  <a:srgbClr val="000000"/>
                </a:solidFill>
                <a:effectLst/>
                <a:latin typeface="Arial"/>
                <a:ea typeface="Arial"/>
                <a:cs typeface="Arial"/>
                <a:sym typeface="Arial"/>
              </a:rPr>
              <a:t>整个函数的输入部分，其中 </a:t>
            </a:r>
            <a:r>
              <a:rPr lang="en-US" altLang="zh-CN" sz="1100" b="1" i="0" u="none" strike="noStrike" cap="none" baseline="0" dirty="0" smtClean="0">
                <a:solidFill>
                  <a:srgbClr val="000000"/>
                </a:solidFill>
                <a:effectLst/>
                <a:latin typeface="Arial"/>
                <a:ea typeface="Arial"/>
                <a:cs typeface="Arial"/>
                <a:sym typeface="Arial"/>
              </a:rPr>
              <a:t>l</a:t>
            </a:r>
            <a:r>
              <a:rPr lang="zh-CN" altLang="en-US" sz="1100" b="1" i="0" u="none" strike="noStrike" cap="none" baseline="0" dirty="0" smtClean="0">
                <a:solidFill>
                  <a:srgbClr val="000000"/>
                </a:solidFill>
                <a:effectLst/>
                <a:latin typeface="Arial"/>
                <a:ea typeface="Arial"/>
                <a:cs typeface="Arial"/>
                <a:sym typeface="Arial"/>
              </a:rPr>
              <a:t>是光源方向，</a:t>
            </a:r>
            <a:r>
              <a:rPr lang="en-US" altLang="zh-CN" sz="1100" b="1" i="0" u="none" strike="noStrike" cap="none" baseline="0" dirty="0" smtClean="0">
                <a:solidFill>
                  <a:srgbClr val="000000"/>
                </a:solidFill>
                <a:effectLst/>
                <a:latin typeface="Arial"/>
                <a:ea typeface="Arial"/>
                <a:cs typeface="Arial"/>
                <a:sym typeface="Arial"/>
              </a:rPr>
              <a:t>v</a:t>
            </a:r>
            <a:r>
              <a:rPr lang="zh-CN" altLang="en-US" sz="1100" b="1" i="0" u="none" strike="noStrike" cap="none" baseline="0" dirty="0" smtClean="0">
                <a:solidFill>
                  <a:srgbClr val="000000"/>
                </a:solidFill>
                <a:effectLst/>
                <a:latin typeface="Arial"/>
                <a:ea typeface="Arial"/>
                <a:cs typeface="Arial"/>
                <a:sym typeface="Arial"/>
              </a:rPr>
              <a:t>是观察方向，</a:t>
            </a:r>
            <a:r>
              <a:rPr lang="en-US" altLang="zh-CN" sz="1100" b="1" i="0" u="none" strike="noStrike" cap="none" baseline="0" dirty="0" smtClean="0">
                <a:solidFill>
                  <a:srgbClr val="000000"/>
                </a:solidFill>
                <a:effectLst/>
                <a:latin typeface="Arial"/>
                <a:ea typeface="Arial"/>
                <a:cs typeface="Arial"/>
                <a:sym typeface="Arial"/>
              </a:rPr>
              <a:t>h</a:t>
            </a:r>
            <a:r>
              <a:rPr lang="zh-CN" altLang="en-US" sz="1100" b="1" i="0" u="none" strike="noStrike" cap="none" baseline="0" dirty="0" smtClean="0">
                <a:solidFill>
                  <a:srgbClr val="000000"/>
                </a:solidFill>
                <a:effectLst/>
                <a:latin typeface="Arial"/>
                <a:ea typeface="Arial"/>
                <a:cs typeface="Arial"/>
                <a:sym typeface="Arial"/>
              </a:rPr>
              <a:t>是半角方向。</a:t>
            </a:r>
            <a:endParaRPr lang="en-US" altLang="zh-CN" sz="1100" b="1" i="0" u="none" strike="noStrike" cap="none" baseline="0" dirty="0" smtClean="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1" i="0" u="none" strike="noStrike" cap="none" baseline="0" dirty="0" smtClean="0">
                <a:solidFill>
                  <a:srgbClr val="000000"/>
                </a:solidFill>
                <a:effectLst/>
                <a:latin typeface="Arial"/>
                <a:ea typeface="Arial"/>
                <a:cs typeface="Arial"/>
                <a:sym typeface="Arial"/>
              </a:rPr>
              <a:t>整个公式由</a:t>
            </a:r>
            <a:r>
              <a:rPr lang="zh-CN" altLang="en-US" sz="1100" b="1" i="0" u="none" strike="noStrike" cap="none" baseline="0" dirty="0" smtClean="0">
                <a:solidFill>
                  <a:srgbClr val="000000"/>
                </a:solidFill>
                <a:effectLst/>
                <a:latin typeface="Arial"/>
                <a:ea typeface="Arial"/>
                <a:cs typeface="Arial"/>
                <a:sym typeface="Arial"/>
              </a:rPr>
              <a:t>两部分组成 漫反射部分，镜面反射部分</a:t>
            </a:r>
            <a:r>
              <a:rPr lang="zh-CN" altLang="en-US" sz="1100" b="1" i="0" u="none" strike="noStrike" cap="none" baseline="0" dirty="0" smtClean="0">
                <a:solidFill>
                  <a:srgbClr val="000000"/>
                </a:solidFill>
                <a:effectLst/>
                <a:latin typeface="Arial"/>
                <a:ea typeface="Arial"/>
                <a:cs typeface="Arial"/>
                <a:sym typeface="Arial"/>
              </a:rPr>
              <a:t>。其中漫反射部分会考虑能量守衡， 计算的结果会</a:t>
            </a:r>
            <a:r>
              <a:rPr lang="en-US" altLang="zh-CN" sz="1100" b="1" i="0" u="none" strike="noStrike" cap="none" baseline="0" dirty="0" smtClean="0">
                <a:solidFill>
                  <a:srgbClr val="000000"/>
                </a:solidFill>
                <a:effectLst/>
                <a:latin typeface="Arial"/>
                <a:ea typeface="Arial"/>
                <a:cs typeface="Arial"/>
                <a:sym typeface="Arial"/>
              </a:rPr>
              <a:t>(1-F)</a:t>
            </a: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1" i="0" u="none" strike="noStrike" cap="none" baseline="0" dirty="0" smtClean="0">
                <a:solidFill>
                  <a:srgbClr val="000000"/>
                </a:solidFill>
                <a:effectLst/>
                <a:latin typeface="Arial"/>
                <a:ea typeface="Arial"/>
                <a:cs typeface="Arial"/>
                <a:sym typeface="Arial"/>
              </a:rPr>
              <a:t>其中镜面反射部分由</a:t>
            </a:r>
            <a:r>
              <a:rPr lang="en-US" altLang="zh-CN" sz="1100" b="1" i="0" u="none" strike="noStrike" cap="none" baseline="0" dirty="0" smtClean="0">
                <a:solidFill>
                  <a:srgbClr val="000000"/>
                </a:solidFill>
                <a:effectLst/>
                <a:latin typeface="Arial"/>
                <a:ea typeface="Arial"/>
                <a:cs typeface="Arial"/>
                <a:sym typeface="Arial"/>
              </a:rPr>
              <a:t>FGD</a:t>
            </a:r>
            <a:r>
              <a:rPr lang="zh-CN" altLang="en-US" sz="1100" b="1" i="0" u="none" strike="noStrike" cap="none" baseline="0" dirty="0" smtClean="0">
                <a:solidFill>
                  <a:srgbClr val="000000"/>
                </a:solidFill>
                <a:effectLst/>
                <a:latin typeface="Arial"/>
                <a:ea typeface="Arial"/>
                <a:cs typeface="Arial"/>
                <a:sym typeface="Arial"/>
              </a:rPr>
              <a:t>三个函数组成，分别是 </a:t>
            </a:r>
            <a:r>
              <a:rPr lang="en-US" altLang="zh-CN" sz="1100" b="1" i="0" u="none" strike="noStrike" cap="none" baseline="0" dirty="0" smtClean="0">
                <a:solidFill>
                  <a:srgbClr val="000000"/>
                </a:solidFill>
                <a:effectLst/>
                <a:latin typeface="Arial"/>
                <a:ea typeface="Arial"/>
                <a:cs typeface="Arial"/>
                <a:sym typeface="Arial"/>
              </a:rPr>
              <a:t>F</a:t>
            </a:r>
            <a:r>
              <a:rPr lang="zh-CN" altLang="en-US" sz="1100" b="1" i="0" u="none" strike="noStrike" cap="none" baseline="0" dirty="0" smtClean="0">
                <a:solidFill>
                  <a:srgbClr val="000000"/>
                </a:solidFill>
                <a:effectLst/>
                <a:latin typeface="Arial"/>
                <a:ea typeface="Arial"/>
                <a:cs typeface="Arial"/>
                <a:sym typeface="Arial"/>
              </a:rPr>
              <a:t>表面反射率函数、</a:t>
            </a:r>
            <a:r>
              <a:rPr lang="en-US" altLang="zh-CN" sz="1100" b="1" i="0" u="none" strike="noStrike" cap="none" baseline="0" dirty="0" smtClean="0">
                <a:solidFill>
                  <a:srgbClr val="000000"/>
                </a:solidFill>
                <a:effectLst/>
                <a:latin typeface="Arial"/>
                <a:ea typeface="Arial"/>
                <a:cs typeface="Arial"/>
                <a:sym typeface="Arial"/>
              </a:rPr>
              <a:t>G</a:t>
            </a:r>
            <a:r>
              <a:rPr lang="zh-CN" altLang="en-US" sz="1100" b="1" i="0" u="none" strike="noStrike" cap="none" baseline="0" dirty="0" smtClean="0">
                <a:solidFill>
                  <a:srgbClr val="000000"/>
                </a:solidFill>
                <a:effectLst/>
                <a:latin typeface="Arial"/>
                <a:ea typeface="Arial"/>
                <a:cs typeface="Arial"/>
                <a:sym typeface="Arial"/>
              </a:rPr>
              <a:t>几何体遮挡函数、</a:t>
            </a:r>
            <a:r>
              <a:rPr lang="en-US" altLang="zh-CN" sz="1100" b="1" i="0" u="none" strike="noStrike" cap="none" baseline="0" dirty="0" smtClean="0">
                <a:solidFill>
                  <a:srgbClr val="000000"/>
                </a:solidFill>
                <a:effectLst/>
                <a:latin typeface="Arial"/>
                <a:ea typeface="Arial"/>
                <a:cs typeface="Arial"/>
                <a:sym typeface="Arial"/>
              </a:rPr>
              <a:t>D</a:t>
            </a:r>
            <a:r>
              <a:rPr lang="zh-CN" altLang="en-US" sz="1100" b="1" i="0" u="none" strike="noStrike" cap="none" baseline="0" dirty="0" smtClean="0">
                <a:solidFill>
                  <a:srgbClr val="000000"/>
                </a:solidFill>
                <a:effectLst/>
                <a:latin typeface="Arial"/>
                <a:ea typeface="Arial"/>
                <a:cs typeface="Arial"/>
                <a:sym typeface="Arial"/>
              </a:rPr>
              <a:t>微表面分布函数、</a:t>
            </a:r>
            <a:endParaRPr lang="en-US" altLang="zh-CN" sz="1100" b="1" i="0" u="none" strike="noStrike" cap="none" dirty="0" smtClean="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1100" b="0" i="0" u="none" strike="noStrike" cap="none" dirty="0" smtClean="0">
                <a:solidFill>
                  <a:srgbClr val="000000"/>
                </a:solidFill>
                <a:effectLst/>
                <a:latin typeface="Arial"/>
                <a:ea typeface="Arial"/>
                <a:cs typeface="Arial"/>
                <a:sym typeface="Arial"/>
              </a:rPr>
              <a:t>Diffuse Term</a:t>
            </a:r>
            <a:r>
              <a:rPr lang="en-US" altLang="zh-CN" sz="1100" b="0" i="0" u="none" strike="noStrike" cap="none" baseline="0" dirty="0" smtClean="0">
                <a:solidFill>
                  <a:srgbClr val="000000"/>
                </a:solidFill>
                <a:effectLst/>
                <a:latin typeface="Arial"/>
                <a:ea typeface="Arial"/>
                <a:cs typeface="Arial"/>
                <a:sym typeface="Arial"/>
              </a:rPr>
              <a:t> </a:t>
            </a:r>
            <a:r>
              <a:rPr lang="zh-CN" altLang="en-US" sz="1100" b="0" i="0" u="none" strike="noStrike" cap="none" baseline="0" dirty="0" smtClean="0">
                <a:solidFill>
                  <a:srgbClr val="000000"/>
                </a:solidFill>
                <a:effectLst/>
                <a:latin typeface="Arial"/>
                <a:ea typeface="Arial"/>
                <a:cs typeface="Arial"/>
                <a:sym typeface="Arial"/>
              </a:rPr>
              <a:t>、</a:t>
            </a:r>
            <a:r>
              <a:rPr lang="en-US" altLang="zh-CN" sz="1100" b="0" i="0" u="none" strike="noStrike" cap="none" dirty="0" smtClean="0">
                <a:solidFill>
                  <a:srgbClr val="000000"/>
                </a:solidFill>
                <a:effectLst/>
                <a:latin typeface="Arial"/>
                <a:ea typeface="Arial"/>
                <a:cs typeface="Arial"/>
                <a:sym typeface="Arial"/>
              </a:rPr>
              <a:t>Surface Reflection Ratio (F)</a:t>
            </a:r>
            <a:r>
              <a:rPr lang="zh-CN" altLang="en-US" sz="1100" b="0" i="0" u="none" strike="noStrike" cap="none" dirty="0" smtClean="0">
                <a:solidFill>
                  <a:srgbClr val="000000"/>
                </a:solidFill>
                <a:effectLst/>
                <a:latin typeface="Arial"/>
                <a:ea typeface="Arial"/>
                <a:cs typeface="Arial"/>
                <a:sym typeface="Arial"/>
              </a:rPr>
              <a:t>、</a:t>
            </a:r>
            <a:r>
              <a:rPr lang="en-US" altLang="zh-CN" sz="1100" b="0" i="0" u="none" strike="noStrike" cap="none" dirty="0" smtClean="0">
                <a:solidFill>
                  <a:srgbClr val="000000"/>
                </a:solidFill>
                <a:effectLst/>
                <a:latin typeface="Arial"/>
                <a:ea typeface="Arial"/>
                <a:cs typeface="Arial"/>
                <a:sym typeface="Arial"/>
              </a:rPr>
              <a:t>Geometric Occlusion (G)</a:t>
            </a:r>
            <a:r>
              <a:rPr lang="zh-CN" altLang="en-US" sz="1100" b="0" i="0" u="none" strike="noStrike" cap="none" dirty="0" smtClean="0">
                <a:solidFill>
                  <a:srgbClr val="000000"/>
                </a:solidFill>
                <a:effectLst/>
                <a:latin typeface="Arial"/>
                <a:ea typeface="Arial"/>
                <a:cs typeface="Arial"/>
                <a:sym typeface="Arial"/>
              </a:rPr>
              <a:t>、</a:t>
            </a:r>
            <a:r>
              <a:rPr lang="en-US" altLang="zh-CN" sz="1100" b="0" i="0" u="none" strike="noStrike" cap="none" dirty="0" err="1" smtClean="0">
                <a:solidFill>
                  <a:srgbClr val="000000"/>
                </a:solidFill>
                <a:effectLst/>
                <a:latin typeface="Arial"/>
                <a:ea typeface="Arial"/>
                <a:cs typeface="Arial"/>
                <a:sym typeface="Arial"/>
              </a:rPr>
              <a:t>Microfaced</a:t>
            </a:r>
            <a:r>
              <a:rPr lang="en-US" altLang="zh-CN" sz="1100" b="0" i="0" u="none" strike="noStrike" cap="none" dirty="0" smtClean="0">
                <a:solidFill>
                  <a:srgbClr val="000000"/>
                </a:solidFill>
                <a:effectLst/>
                <a:latin typeface="Arial"/>
                <a:ea typeface="Arial"/>
                <a:cs typeface="Arial"/>
                <a:sym typeface="Arial"/>
              </a:rPr>
              <a:t> Distribution (D)</a:t>
            </a:r>
            <a:r>
              <a:rPr lang="zh-CN" altLang="en-US" sz="1100" b="0" i="0" u="none" strike="noStrike" cap="none" dirty="0" smtClean="0">
                <a:solidFill>
                  <a:srgbClr val="000000"/>
                </a:solidFill>
                <a:effectLst/>
                <a:latin typeface="Arial"/>
                <a:ea typeface="Arial"/>
                <a:cs typeface="Arial"/>
                <a:sym typeface="Arial"/>
              </a:rPr>
              <a:t>；</a:t>
            </a:r>
            <a:endParaRPr lang="en-US" altLang="zh-CN" sz="1100" b="0" i="0" u="none" strike="noStrike" cap="none" dirty="0" smtClean="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cap="none" dirty="0" smtClean="0">
                <a:solidFill>
                  <a:srgbClr val="000000"/>
                </a:solidFill>
                <a:effectLst/>
                <a:latin typeface="Arial"/>
                <a:ea typeface="Arial"/>
                <a:cs typeface="Arial"/>
                <a:sym typeface="Arial"/>
              </a:rPr>
              <a:t>右上角是光照数据，其中最重要的是 </a:t>
            </a:r>
            <a:r>
              <a:rPr lang="en-US" altLang="zh-CN" sz="1100" b="0" i="0" u="none" strike="noStrike" cap="none" dirty="0" smtClean="0">
                <a:solidFill>
                  <a:srgbClr val="000000"/>
                </a:solidFill>
                <a:effectLst/>
                <a:latin typeface="Arial"/>
                <a:ea typeface="Arial"/>
                <a:cs typeface="Arial"/>
                <a:sym typeface="Arial"/>
              </a:rPr>
              <a:t>Image</a:t>
            </a:r>
            <a:r>
              <a:rPr lang="en-US" altLang="zh-CN" sz="1100" b="0" i="0" u="none" strike="noStrike" cap="none" baseline="0" dirty="0" smtClean="0">
                <a:solidFill>
                  <a:srgbClr val="000000"/>
                </a:solidFill>
                <a:effectLst/>
                <a:latin typeface="Arial"/>
                <a:ea typeface="Arial"/>
                <a:cs typeface="Arial"/>
                <a:sym typeface="Arial"/>
              </a:rPr>
              <a:t> Based Lighting,</a:t>
            </a:r>
            <a:r>
              <a:rPr lang="zh-CN" altLang="en-US" sz="1100" b="0" i="0" u="none" strike="noStrike" cap="none" baseline="0" dirty="0" smtClean="0">
                <a:solidFill>
                  <a:srgbClr val="000000"/>
                </a:solidFill>
                <a:effectLst/>
                <a:latin typeface="Arial"/>
                <a:ea typeface="Arial"/>
                <a:cs typeface="Arial"/>
                <a:sym typeface="Arial"/>
              </a:rPr>
              <a:t>对最终效果影响很大。</a:t>
            </a:r>
            <a:endParaRPr lang="en-US" altLang="zh-CN" sz="1100" b="0" i="0" u="none" strike="noStrike" cap="none" baseline="0" dirty="0" smtClean="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cap="none" baseline="0" dirty="0" smtClean="0">
                <a:solidFill>
                  <a:srgbClr val="000000"/>
                </a:solidFill>
                <a:effectLst/>
                <a:latin typeface="Arial"/>
                <a:ea typeface="Arial"/>
                <a:cs typeface="Arial"/>
                <a:sym typeface="Arial"/>
              </a:rPr>
              <a:t>对</a:t>
            </a:r>
            <a:r>
              <a:rPr lang="en-US" altLang="zh-CN" sz="1100" b="0" i="0" u="none" strike="noStrike" cap="none" baseline="0" dirty="0" err="1" smtClean="0">
                <a:solidFill>
                  <a:srgbClr val="000000"/>
                </a:solidFill>
                <a:effectLst/>
                <a:latin typeface="Arial"/>
                <a:ea typeface="Arial"/>
                <a:cs typeface="Arial"/>
                <a:sym typeface="Arial"/>
              </a:rPr>
              <a:t>Metalic</a:t>
            </a:r>
            <a:r>
              <a:rPr lang="en-US" altLang="zh-CN" sz="1100" b="0" i="0" u="none" strike="noStrike" cap="none" baseline="0" dirty="0" smtClean="0">
                <a:solidFill>
                  <a:srgbClr val="000000"/>
                </a:solidFill>
                <a:effectLst/>
                <a:latin typeface="Arial"/>
                <a:ea typeface="Arial"/>
                <a:cs typeface="Arial"/>
                <a:sym typeface="Arial"/>
              </a:rPr>
              <a:t> Roughness</a:t>
            </a:r>
            <a:r>
              <a:rPr lang="zh-CN" altLang="en-US" sz="1100" b="0" i="0" u="none" strike="noStrike" cap="none" baseline="0" dirty="0" smtClean="0">
                <a:solidFill>
                  <a:srgbClr val="000000"/>
                </a:solidFill>
                <a:effectLst/>
                <a:latin typeface="Arial"/>
                <a:ea typeface="Arial"/>
                <a:cs typeface="Arial"/>
                <a:sym typeface="Arial"/>
              </a:rPr>
              <a:t>标准的简单介绍就到这里，我们可以发现</a:t>
            </a:r>
            <a:r>
              <a:rPr lang="en-US" altLang="zh-CN" sz="1100" b="0" i="0" u="none" strike="noStrike" cap="none" baseline="0" dirty="0" err="1" smtClean="0">
                <a:solidFill>
                  <a:srgbClr val="000000"/>
                </a:solidFill>
                <a:effectLst/>
                <a:latin typeface="Arial"/>
                <a:ea typeface="Arial"/>
                <a:cs typeface="Arial"/>
                <a:sym typeface="Arial"/>
              </a:rPr>
              <a:t>pbr</a:t>
            </a:r>
            <a:r>
              <a:rPr lang="zh-CN" altLang="en-US" sz="1100" b="0" i="0" u="none" strike="noStrike" cap="none" baseline="0" dirty="0" smtClean="0">
                <a:solidFill>
                  <a:srgbClr val="000000"/>
                </a:solidFill>
                <a:effectLst/>
                <a:latin typeface="Arial"/>
                <a:ea typeface="Arial"/>
                <a:cs typeface="Arial"/>
                <a:sym typeface="Arial"/>
              </a:rPr>
              <a:t>相对于传统光照模型，它效果更好，而且对资源的要求也没有那么高。</a:t>
            </a:r>
            <a:endParaRPr lang="en-US" altLang="zh-CN" sz="1100" b="0" i="0" u="none" strike="noStrike" cap="none" dirty="0" smtClean="0">
              <a:solidFill>
                <a:srgbClr val="000000"/>
              </a:solidFill>
              <a:effectLst/>
              <a:latin typeface="Arial"/>
              <a:ea typeface="Arial"/>
              <a:cs typeface="Arial"/>
              <a:sym typeface="Arial"/>
            </a:endParaRPr>
          </a:p>
          <a:p>
            <a:endParaRPr lang="zh-CN" altLang="en-US" dirty="0"/>
          </a:p>
        </p:txBody>
      </p:sp>
    </p:spTree>
    <p:extLst>
      <p:ext uri="{BB962C8B-B14F-4D97-AF65-F5344CB8AC3E}">
        <p14:creationId xmlns:p14="http://schemas.microsoft.com/office/powerpoint/2010/main" val="4108189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t>2018/7/26</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3858769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hyperlink" Target="https://pdfs.semanticscholar.org/presentation/2373/84bd0d58bf0b524271ebf3310cd02193871f.pdf" TargetMode="Externa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0.xml"/><Relationship Id="rId6" Type="http://schemas.openxmlformats.org/officeDocument/2006/relationships/image" Target="../media/image11.png"/><Relationship Id="rId5" Type="http://schemas.openxmlformats.org/officeDocument/2006/relationships/hyperlink" Target="https://www.cs.utah.edu/~emilp/papers/ToneCtrlHatching.pdf" TargetMode="External"/><Relationship Id="rId4" Type="http://schemas.openxmlformats.org/officeDocument/2006/relationships/hyperlink" Target="http://hhoppe.com/hatching.pdf"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hyperlink" Target="https://github.com/KhronosGroup/glTF-WebGL-PBR.git"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4.xm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hyperlink" Target="http://github.khronos.org/glTF-WebGL-PB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CGDC底板制作-01"/>
          <p:cNvPicPr>
            <a:picLocks noChangeAspect="1"/>
          </p:cNvPicPr>
          <p:nvPr/>
        </p:nvPicPr>
        <p:blipFill>
          <a:blip r:embed="rId3"/>
          <a:stretch>
            <a:fillRect/>
          </a:stretch>
        </p:blipFill>
        <p:spPr>
          <a:xfrm>
            <a:off x="1143000" y="-11430"/>
            <a:ext cx="6870859" cy="5154930"/>
          </a:xfrm>
          <a:prstGeom prst="rect">
            <a:avLst/>
          </a:prstGeom>
        </p:spPr>
      </p:pic>
      <p:sp>
        <p:nvSpPr>
          <p:cNvPr id="10" name="文本框 9"/>
          <p:cNvSpPr txBox="1"/>
          <p:nvPr/>
        </p:nvSpPr>
        <p:spPr>
          <a:xfrm>
            <a:off x="1626107" y="2407444"/>
            <a:ext cx="6024563" cy="1107996"/>
          </a:xfrm>
          <a:prstGeom prst="rect">
            <a:avLst/>
          </a:prstGeom>
          <a:noFill/>
        </p:spPr>
        <p:txBody>
          <a:bodyPr wrap="square" rtlCol="0">
            <a:spAutoFit/>
          </a:bodyPr>
          <a:lstStyle/>
          <a:p>
            <a:pPr algn="ctr"/>
            <a:r>
              <a:rPr lang="zh-CN" altLang="zh-CN" sz="3000" b="1" dirty="0">
                <a:solidFill>
                  <a:schemeClr val="bg1"/>
                </a:solidFill>
              </a:rPr>
              <a:t>侍</a:t>
            </a:r>
            <a:r>
              <a:rPr lang="zh-CN" altLang="zh-CN" sz="3000" b="1" dirty="0" smtClean="0">
                <a:solidFill>
                  <a:schemeClr val="bg1"/>
                </a:solidFill>
              </a:rPr>
              <a:t>魂优化</a:t>
            </a:r>
            <a:r>
              <a:rPr lang="zh-CN" altLang="en-US" sz="3000" b="1" dirty="0" smtClean="0">
                <a:solidFill>
                  <a:schemeClr val="bg1"/>
                </a:solidFill>
              </a:rPr>
              <a:t>方案分享</a:t>
            </a:r>
            <a:endParaRPr lang="zh-CN" altLang="zh-CN" sz="3000" dirty="0">
              <a:solidFill>
                <a:schemeClr val="bg1"/>
              </a:solidFill>
            </a:endParaRPr>
          </a:p>
          <a:p>
            <a:pPr algn="ctr"/>
            <a:endParaRPr lang="zh-CN" altLang="zh-CN" sz="3600" b="1" dirty="0">
              <a:solidFill>
                <a:schemeClr val="bg1"/>
              </a:solidFill>
              <a:latin typeface="微软雅黑" panose="020B0503020204020204" charset="-122"/>
              <a:ea typeface="微软雅黑" panose="020B0503020204020204" charset="-122"/>
            </a:endParaRPr>
          </a:p>
        </p:txBody>
      </p:sp>
      <p:sp>
        <p:nvSpPr>
          <p:cNvPr id="2" name="文本框 1"/>
          <p:cNvSpPr txBox="1"/>
          <p:nvPr/>
        </p:nvSpPr>
        <p:spPr>
          <a:xfrm>
            <a:off x="4463988" y="3651870"/>
            <a:ext cx="2754306" cy="415498"/>
          </a:xfrm>
          <a:prstGeom prst="rect">
            <a:avLst/>
          </a:prstGeom>
          <a:noFill/>
        </p:spPr>
        <p:txBody>
          <a:bodyPr wrap="square" rtlCol="0">
            <a:spAutoFit/>
          </a:bodyPr>
          <a:lstStyle/>
          <a:p>
            <a:r>
              <a:rPr lang="zh-CN" altLang="en-US" sz="1050" dirty="0"/>
              <a:t>乐道互动侍魂项目组  刘亮</a:t>
            </a:r>
            <a:endParaRPr lang="en-US" altLang="zh-CN" sz="1050" dirty="0"/>
          </a:p>
          <a:p>
            <a:r>
              <a:rPr lang="en-US" altLang="zh-CN" sz="1050" dirty="0"/>
              <a:t>                         2018.8.3</a:t>
            </a:r>
            <a:endParaRPr lang="zh-CN" altLang="en-US" sz="1050" dirty="0"/>
          </a:p>
        </p:txBody>
      </p:sp>
    </p:spTree>
    <p:extLst>
      <p:ext uri="{BB962C8B-B14F-4D97-AF65-F5344CB8AC3E}">
        <p14:creationId xmlns:p14="http://schemas.microsoft.com/office/powerpoint/2010/main" val="12098655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1376737" y="513708"/>
            <a:ext cx="184731" cy="307777"/>
          </a:xfrm>
          <a:prstGeom prst="rect">
            <a:avLst/>
          </a:prstGeom>
          <a:noFill/>
        </p:spPr>
        <p:txBody>
          <a:bodyPr wrap="none" rtlCol="0">
            <a:spAutoFit/>
          </a:bodyPr>
          <a:lstStyle/>
          <a:p>
            <a:endParaRPr lang="zh-CN" altLang="en-US" dirty="0"/>
          </a:p>
        </p:txBody>
      </p:sp>
      <p:sp>
        <p:nvSpPr>
          <p:cNvPr id="4" name="Rectangle 1"/>
          <p:cNvSpPr>
            <a:spLocks noChangeArrowheads="1"/>
          </p:cNvSpPr>
          <p:nvPr/>
        </p:nvSpPr>
        <p:spPr bwMode="auto">
          <a:xfrm>
            <a:off x="926926" y="624605"/>
            <a:ext cx="18473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endParaRPr>
          </a:p>
        </p:txBody>
      </p:sp>
      <p:sp>
        <p:nvSpPr>
          <p:cNvPr id="9" name="文本框 8"/>
          <p:cNvSpPr txBox="1"/>
          <p:nvPr/>
        </p:nvSpPr>
        <p:spPr>
          <a:xfrm>
            <a:off x="926926" y="1772433"/>
            <a:ext cx="184731" cy="307777"/>
          </a:xfrm>
          <a:prstGeom prst="rect">
            <a:avLst/>
          </a:prstGeom>
          <a:noFill/>
        </p:spPr>
        <p:txBody>
          <a:bodyPr wrap="none" rtlCol="0">
            <a:spAutoFit/>
          </a:bodyPr>
          <a:lstStyle/>
          <a:p>
            <a:endParaRPr lang="zh-CN" altLang="en-US" dirty="0"/>
          </a:p>
        </p:txBody>
      </p:sp>
      <p:sp>
        <p:nvSpPr>
          <p:cNvPr id="5" name="文本框 4"/>
          <p:cNvSpPr txBox="1"/>
          <p:nvPr/>
        </p:nvSpPr>
        <p:spPr>
          <a:xfrm>
            <a:off x="821859" y="1675795"/>
            <a:ext cx="3474028" cy="1692771"/>
          </a:xfrm>
          <a:prstGeom prst="rect">
            <a:avLst/>
          </a:prstGeom>
          <a:noFill/>
        </p:spPr>
        <p:txBody>
          <a:bodyPr wrap="none" rtlCol="0">
            <a:spAutoFit/>
          </a:bodyPr>
          <a:lstStyle/>
          <a:p>
            <a:pPr marL="285750" lvl="0" indent="-285750">
              <a:buFont typeface="Wingdings" panose="05000000000000000000" pitchFamily="2" charset="2"/>
              <a:buChar char="n"/>
            </a:pPr>
            <a:r>
              <a:rPr lang="zh-CN" altLang="en-US" sz="1800" b="1" dirty="0" smtClean="0">
                <a:latin typeface="微软雅黑" panose="020B0503020204020204" pitchFamily="34" charset="-122"/>
                <a:ea typeface="微软雅黑" panose="020B0503020204020204" pitchFamily="34" charset="-122"/>
              </a:rPr>
              <a:t>次表面散射（皮肤、蜡烛等）</a:t>
            </a:r>
            <a:endParaRPr lang="en-US" altLang="zh-CN" sz="1800" b="1"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endParaRPr lang="en-US" altLang="zh-CN" sz="1800" b="1"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r>
              <a:rPr lang="zh-CN" altLang="en-US" sz="1800" b="1" dirty="0" smtClean="0">
                <a:latin typeface="微软雅黑" panose="020B0503020204020204" pitchFamily="34" charset="-122"/>
                <a:ea typeface="微软雅黑" panose="020B0503020204020204" pitchFamily="34" charset="-122"/>
              </a:rPr>
              <a:t>各相异性高光（头发、金属）</a:t>
            </a:r>
            <a:endParaRPr lang="en-US" altLang="zh-CN" sz="1800" b="1"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endParaRPr lang="en-US" altLang="zh-CN" sz="1800" b="1" dirty="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r>
              <a:rPr lang="en-US" altLang="zh-CN" sz="1800" b="1" dirty="0" smtClean="0">
                <a:latin typeface="微软雅黑" panose="020B0503020204020204" pitchFamily="34" charset="-122"/>
                <a:ea typeface="微软雅黑" panose="020B0503020204020204" pitchFamily="34" charset="-122"/>
              </a:rPr>
              <a:t>HDR</a:t>
            </a:r>
            <a:r>
              <a:rPr lang="zh-CN" altLang="en-US" sz="1800" b="1" dirty="0" smtClean="0">
                <a:latin typeface="微软雅黑" panose="020B0503020204020204" pitchFamily="34" charset="-122"/>
                <a:ea typeface="微软雅黑" panose="020B0503020204020204" pitchFamily="34" charset="-122"/>
              </a:rPr>
              <a:t>、</a:t>
            </a:r>
            <a:r>
              <a:rPr lang="en-US" altLang="zh-CN" sz="1800" b="1" dirty="0" smtClean="0">
                <a:latin typeface="微软雅黑" panose="020B0503020204020204" pitchFamily="34" charset="-122"/>
                <a:ea typeface="微软雅黑" panose="020B0503020204020204" pitchFamily="34" charset="-122"/>
              </a:rPr>
              <a:t>Bloom</a:t>
            </a:r>
            <a:r>
              <a:rPr lang="zh-CN" altLang="en-US" sz="1800" b="1" dirty="0" smtClean="0">
                <a:latin typeface="微软雅黑" panose="020B0503020204020204" pitchFamily="34" charset="-122"/>
                <a:ea typeface="微软雅黑" panose="020B0503020204020204" pitchFamily="34" charset="-122"/>
              </a:rPr>
              <a:t>等后处理效果</a:t>
            </a:r>
            <a:endParaRPr lang="en-US" altLang="zh-CN" sz="1800" b="1" dirty="0">
              <a:latin typeface="微软雅黑" panose="020B0503020204020204" pitchFamily="34" charset="-122"/>
              <a:ea typeface="微软雅黑" panose="020B0503020204020204" pitchFamily="34" charset="-122"/>
            </a:endParaRPr>
          </a:p>
          <a:p>
            <a:endParaRPr lang="zh-CN" altLang="en-US" dirty="0"/>
          </a:p>
        </p:txBody>
      </p:sp>
      <p:sp>
        <p:nvSpPr>
          <p:cNvPr id="8" name="文本框 7"/>
          <p:cNvSpPr txBox="1"/>
          <p:nvPr/>
        </p:nvSpPr>
        <p:spPr>
          <a:xfrm>
            <a:off x="745795" y="854310"/>
            <a:ext cx="1988045" cy="400110"/>
          </a:xfrm>
          <a:prstGeom prst="rect">
            <a:avLst/>
          </a:prstGeom>
          <a:noFill/>
        </p:spPr>
        <p:txBody>
          <a:bodyPr wrap="none" rtlCol="0">
            <a:spAutoFit/>
          </a:bodyPr>
          <a:lstStyle/>
          <a:p>
            <a:r>
              <a:rPr lang="zh-CN" altLang="en-US" sz="2000" b="1" dirty="0" smtClean="0">
                <a:latin typeface="微软雅黑" panose="020B0503020204020204" pitchFamily="34" charset="-122"/>
                <a:ea typeface="微软雅黑" panose="020B0503020204020204" pitchFamily="34" charset="-122"/>
              </a:rPr>
              <a:t>扩展 </a:t>
            </a:r>
            <a:r>
              <a:rPr lang="en-US" altLang="zh-CN" sz="2000" b="1" dirty="0" err="1" smtClean="0">
                <a:latin typeface="微软雅黑" panose="020B0503020204020204" pitchFamily="34" charset="-122"/>
                <a:ea typeface="微软雅黑" panose="020B0503020204020204" pitchFamily="34" charset="-122"/>
              </a:rPr>
              <a:t>gLTF</a:t>
            </a:r>
            <a:r>
              <a:rPr lang="en-US" altLang="zh-CN" sz="2000" b="1" dirty="0" smtClean="0">
                <a:latin typeface="微软雅黑" panose="020B0503020204020204" pitchFamily="34" charset="-122"/>
                <a:ea typeface="微软雅黑" panose="020B0503020204020204" pitchFamily="34" charset="-122"/>
              </a:rPr>
              <a:t> PBR</a:t>
            </a:r>
          </a:p>
        </p:txBody>
      </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3038" y="821485"/>
            <a:ext cx="3219537" cy="3110056"/>
          </a:xfrm>
          <a:prstGeom prst="rect">
            <a:avLst/>
          </a:prstGeom>
        </p:spPr>
      </p:pic>
    </p:spTree>
    <p:extLst>
      <p:ext uri="{BB962C8B-B14F-4D97-AF65-F5344CB8AC3E}">
        <p14:creationId xmlns:p14="http://schemas.microsoft.com/office/powerpoint/2010/main" val="39015653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09600" y="2700000"/>
            <a:ext cx="2160000" cy="432000"/>
          </a:xfrm>
          <a:prstGeom prst="rect">
            <a:avLst/>
          </a:prstGeom>
          <a:noFill/>
        </p:spPr>
        <p:txBody>
          <a:bodyPr wrap="square" rtlCol="0">
            <a:spAutoFit/>
          </a:bodyPr>
          <a:lstStyle/>
          <a:p>
            <a:pPr algn="ctr"/>
            <a:r>
              <a:rPr lang="zh-CN" altLang="en-US" sz="2000" b="1" dirty="0">
                <a:latin typeface="微软雅黑" panose="020B0503020204020204" pitchFamily="34" charset="-122"/>
                <a:ea typeface="微软雅黑" panose="020B0503020204020204" pitchFamily="34" charset="-122"/>
              </a:rPr>
              <a:t>渲染效果优化</a:t>
            </a:r>
          </a:p>
        </p:txBody>
      </p:sp>
      <p:sp>
        <p:nvSpPr>
          <p:cNvPr id="5" name="文本框 4"/>
          <p:cNvSpPr txBox="1"/>
          <p:nvPr/>
        </p:nvSpPr>
        <p:spPr>
          <a:xfrm>
            <a:off x="4374000" y="914400"/>
            <a:ext cx="2880000" cy="400110"/>
          </a:xfrm>
          <a:prstGeom prst="rect">
            <a:avLst/>
          </a:prstGeom>
          <a:noFill/>
        </p:spPr>
        <p:txBody>
          <a:bodyPr wrap="square" rtlCol="0">
            <a:spAutoFit/>
          </a:bodyPr>
          <a:lstStyle/>
          <a:p>
            <a:pPr lvl="0" algn="ctr"/>
            <a:r>
              <a:rPr lang="zh-CN" altLang="en-US" sz="2000" b="1" dirty="0" smtClean="0">
                <a:latin typeface="微软雅黑" panose="020B0503020204020204" pitchFamily="34" charset="-122"/>
                <a:ea typeface="微软雅黑" panose="020B0503020204020204" pitchFamily="34" charset="-122"/>
              </a:rPr>
              <a:t>非真实渲染</a:t>
            </a:r>
            <a:endParaRPr lang="zh-CN" altLang="en-US" sz="2000" b="1" dirty="0">
              <a:latin typeface="微软雅黑" panose="020B0503020204020204" pitchFamily="34" charset="-122"/>
              <a:ea typeface="微软雅黑" panose="020B0503020204020204" pitchFamily="34" charset="-122"/>
              <a:cs typeface="Economica"/>
              <a:sym typeface="Economica"/>
            </a:endParaRPr>
          </a:p>
        </p:txBody>
      </p:sp>
      <p:sp>
        <p:nvSpPr>
          <p:cNvPr id="6" name="文本框 5"/>
          <p:cNvSpPr txBox="1"/>
          <p:nvPr/>
        </p:nvSpPr>
        <p:spPr>
          <a:xfrm>
            <a:off x="3024000" y="1585399"/>
            <a:ext cx="5210107" cy="1692771"/>
          </a:xfrm>
          <a:prstGeom prst="rect">
            <a:avLst/>
          </a:prstGeom>
          <a:noFill/>
        </p:spPr>
        <p:txBody>
          <a:bodyPr wrap="square" rtlCol="0">
            <a:spAutoFit/>
          </a:bodyPr>
          <a:lstStyle/>
          <a:p>
            <a:pPr marL="285750" lvl="0" indent="-285750">
              <a:buFont typeface="Wingdings" panose="05000000000000000000" pitchFamily="2" charset="2"/>
              <a:buChar char="n"/>
            </a:pPr>
            <a:r>
              <a:rPr lang="zh-CN" altLang="en-US" sz="1800" dirty="0">
                <a:latin typeface="微软雅黑" panose="020B0503020204020204" pitchFamily="34" charset="-122"/>
                <a:ea typeface="微软雅黑" panose="020B0503020204020204" pitchFamily="34" charset="-122"/>
              </a:rPr>
              <a:t>轮廓线渲染</a:t>
            </a:r>
            <a:endParaRPr lang="en-US" altLang="zh-CN" sz="1800" dirty="0" smtClean="0">
              <a:latin typeface="微软雅黑" panose="020B0503020204020204" pitchFamily="34" charset="-122"/>
              <a:ea typeface="微软雅黑" panose="020B0503020204020204" pitchFamily="34" charset="-122"/>
            </a:endParaRPr>
          </a:p>
          <a:p>
            <a:pPr lvl="0"/>
            <a:endParaRPr lang="en-US" altLang="zh-CN" sz="1800"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r>
              <a:rPr lang="zh-CN" altLang="en-US" sz="1800" dirty="0" smtClean="0">
                <a:latin typeface="微软雅黑" panose="020B0503020204020204" pitchFamily="34" charset="-122"/>
                <a:ea typeface="微软雅黑" panose="020B0503020204020204" pitchFamily="34" charset="-122"/>
              </a:rPr>
              <a:t>卡通风格渲染</a:t>
            </a:r>
            <a:endParaRPr lang="en-US" altLang="zh-CN" sz="1800"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endParaRPr lang="en-US" altLang="zh-CN" sz="1800" dirty="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r>
              <a:rPr lang="zh-CN" altLang="en-US" sz="1800" dirty="0" smtClean="0">
                <a:latin typeface="微软雅黑" panose="020B0503020204020204" pitchFamily="34" charset="-122"/>
                <a:ea typeface="微软雅黑" panose="020B0503020204020204" pitchFamily="34" charset="-122"/>
              </a:rPr>
              <a:t>素描风格渲</a:t>
            </a:r>
            <a:r>
              <a:rPr lang="zh-CN" altLang="en-US" sz="1800" dirty="0" smtClean="0">
                <a:latin typeface="微软雅黑" panose="020B0503020204020204" pitchFamily="34" charset="-122"/>
                <a:ea typeface="微软雅黑" panose="020B0503020204020204" pitchFamily="34" charset="-122"/>
              </a:rPr>
              <a:t>染（待魂未使用）</a:t>
            </a:r>
            <a:endParaRPr lang="en-US" altLang="zh-CN" sz="1800" dirty="0" smtClean="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18076701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1376737" y="513708"/>
            <a:ext cx="184731" cy="307777"/>
          </a:xfrm>
          <a:prstGeom prst="rect">
            <a:avLst/>
          </a:prstGeom>
          <a:noFill/>
        </p:spPr>
        <p:txBody>
          <a:bodyPr wrap="none" rtlCol="0">
            <a:spAutoFit/>
          </a:bodyPr>
          <a:lstStyle/>
          <a:p>
            <a:endParaRPr lang="zh-CN" altLang="en-US" dirty="0"/>
          </a:p>
        </p:txBody>
      </p:sp>
      <p:sp>
        <p:nvSpPr>
          <p:cNvPr id="4" name="Rectangle 1"/>
          <p:cNvSpPr>
            <a:spLocks noChangeArrowheads="1"/>
          </p:cNvSpPr>
          <p:nvPr/>
        </p:nvSpPr>
        <p:spPr bwMode="auto">
          <a:xfrm>
            <a:off x="926926" y="624605"/>
            <a:ext cx="18473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endParaRPr>
          </a:p>
        </p:txBody>
      </p:sp>
      <p:sp>
        <p:nvSpPr>
          <p:cNvPr id="9" name="文本框 8"/>
          <p:cNvSpPr txBox="1"/>
          <p:nvPr/>
        </p:nvSpPr>
        <p:spPr>
          <a:xfrm>
            <a:off x="926926" y="1772433"/>
            <a:ext cx="184731" cy="307777"/>
          </a:xfrm>
          <a:prstGeom prst="rect">
            <a:avLst/>
          </a:prstGeom>
          <a:noFill/>
        </p:spPr>
        <p:txBody>
          <a:bodyPr wrap="none" rtlCol="0">
            <a:spAutoFit/>
          </a:bodyPr>
          <a:lstStyle/>
          <a:p>
            <a:endParaRPr lang="zh-CN" altLang="en-US" dirty="0"/>
          </a:p>
        </p:txBody>
      </p:sp>
      <p:sp>
        <p:nvSpPr>
          <p:cNvPr id="5" name="文本框 4"/>
          <p:cNvSpPr txBox="1"/>
          <p:nvPr/>
        </p:nvSpPr>
        <p:spPr>
          <a:xfrm>
            <a:off x="835563" y="979899"/>
            <a:ext cx="1467068" cy="400110"/>
          </a:xfrm>
          <a:prstGeom prst="rect">
            <a:avLst/>
          </a:prstGeom>
          <a:noFill/>
        </p:spPr>
        <p:txBody>
          <a:bodyPr wrap="none" rtlCol="0">
            <a:spAutoFit/>
          </a:bodyPr>
          <a:lstStyle/>
          <a:p>
            <a:r>
              <a:rPr lang="zh-CN" altLang="en-US" sz="2000" b="1" dirty="0" smtClean="0">
                <a:latin typeface="微软雅黑" panose="020B0503020204020204" pitchFamily="34" charset="-122"/>
                <a:ea typeface="微软雅黑" panose="020B0503020204020204" pitchFamily="34" charset="-122"/>
              </a:rPr>
              <a:t>轮廓线渲染</a:t>
            </a:r>
            <a:endParaRPr lang="zh-CN" altLang="en-US" sz="2000" b="1" dirty="0">
              <a:latin typeface="微软雅黑" panose="020B0503020204020204" pitchFamily="34" charset="-122"/>
              <a:ea typeface="微软雅黑" panose="020B0503020204020204" pitchFamily="34" charset="-122"/>
            </a:endParaRPr>
          </a:p>
        </p:txBody>
      </p:sp>
      <p:sp>
        <p:nvSpPr>
          <p:cNvPr id="6" name="文本框 5"/>
          <p:cNvSpPr txBox="1"/>
          <p:nvPr/>
        </p:nvSpPr>
        <p:spPr>
          <a:xfrm>
            <a:off x="926926" y="1772433"/>
            <a:ext cx="2625899" cy="2031325"/>
          </a:xfrm>
          <a:prstGeom prst="rect">
            <a:avLst/>
          </a:prstGeom>
          <a:noFill/>
        </p:spPr>
        <p:txBody>
          <a:bodyPr wrap="square" rtlCol="0">
            <a:spAutoFit/>
          </a:bodyPr>
          <a:lstStyle/>
          <a:p>
            <a:pPr marL="285750" indent="-285750">
              <a:buFont typeface="Wingdings" panose="05000000000000000000" pitchFamily="2" charset="2"/>
              <a:buChar char="n"/>
            </a:pPr>
            <a:r>
              <a:rPr lang="zh-CN" altLang="en-US" sz="1800" b="1" dirty="0" smtClean="0">
                <a:latin typeface="微软雅黑" panose="020B0503020204020204" pitchFamily="34" charset="-122"/>
                <a:ea typeface="微软雅黑" panose="020B0503020204020204" pitchFamily="34" charset="-122"/>
              </a:rPr>
              <a:t>边缘轮廓</a:t>
            </a:r>
            <a:endParaRPr lang="en-US" altLang="zh-CN" sz="1800" b="1" dirty="0" smtClean="0">
              <a:latin typeface="微软雅黑" panose="020B0503020204020204" pitchFamily="34" charset="-122"/>
              <a:ea typeface="微软雅黑" panose="020B0503020204020204" pitchFamily="34" charset="-122"/>
            </a:endParaRPr>
          </a:p>
          <a:p>
            <a:endParaRPr lang="en-US" altLang="zh-CN" sz="1800" b="1"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sz="1800" b="1" dirty="0" smtClean="0">
                <a:latin typeface="微软雅黑" panose="020B0503020204020204" pitchFamily="34" charset="-122"/>
                <a:ea typeface="微软雅黑" panose="020B0503020204020204" pitchFamily="34" charset="-122"/>
              </a:rPr>
              <a:t>使用顶点与摄像机距离调整轮廓线粗</a:t>
            </a:r>
            <a:r>
              <a:rPr lang="zh-CN" altLang="en-US" sz="1800" b="1" dirty="0" smtClean="0">
                <a:latin typeface="微软雅黑" panose="020B0503020204020204" pitchFamily="34" charset="-122"/>
                <a:ea typeface="微软雅黑" panose="020B0503020204020204" pitchFamily="34" charset="-122"/>
              </a:rPr>
              <a:t>细</a:t>
            </a:r>
            <a:endParaRPr lang="en-US" altLang="zh-CN" sz="1800" b="1"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en-US" altLang="zh-CN" sz="1800" b="1"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sz="1800" b="1" dirty="0">
                <a:latin typeface="微软雅黑" panose="020B0503020204020204" pitchFamily="34" charset="-122"/>
                <a:ea typeface="微软雅黑" panose="020B0503020204020204" pitchFamily="34" charset="-122"/>
              </a:rPr>
              <a:t>内部纹理轮廓</a:t>
            </a:r>
            <a:endParaRPr lang="en-US" altLang="zh-CN" sz="1800" b="1"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zh-CN" altLang="en-US" sz="1800" b="1"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52825" y="1506008"/>
            <a:ext cx="5251375" cy="2151592"/>
          </a:xfrm>
          <a:prstGeom prst="rect">
            <a:avLst/>
          </a:prstGeom>
        </p:spPr>
      </p:pic>
    </p:spTree>
    <p:extLst>
      <p:ext uri="{BB962C8B-B14F-4D97-AF65-F5344CB8AC3E}">
        <p14:creationId xmlns:p14="http://schemas.microsoft.com/office/powerpoint/2010/main" val="24199785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1376737" y="513708"/>
            <a:ext cx="184731" cy="307777"/>
          </a:xfrm>
          <a:prstGeom prst="rect">
            <a:avLst/>
          </a:prstGeom>
          <a:noFill/>
        </p:spPr>
        <p:txBody>
          <a:bodyPr wrap="none" rtlCol="0">
            <a:spAutoFit/>
          </a:bodyPr>
          <a:lstStyle/>
          <a:p>
            <a:endParaRPr lang="zh-CN" altLang="en-US" dirty="0"/>
          </a:p>
        </p:txBody>
      </p:sp>
      <p:sp>
        <p:nvSpPr>
          <p:cNvPr id="4" name="Rectangle 1"/>
          <p:cNvSpPr>
            <a:spLocks noChangeArrowheads="1"/>
          </p:cNvSpPr>
          <p:nvPr/>
        </p:nvSpPr>
        <p:spPr bwMode="auto">
          <a:xfrm>
            <a:off x="926926" y="624605"/>
            <a:ext cx="18473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endParaRPr>
          </a:p>
        </p:txBody>
      </p:sp>
      <p:sp>
        <p:nvSpPr>
          <p:cNvPr id="9" name="文本框 8"/>
          <p:cNvSpPr txBox="1"/>
          <p:nvPr/>
        </p:nvSpPr>
        <p:spPr>
          <a:xfrm>
            <a:off x="926926" y="1772433"/>
            <a:ext cx="184731" cy="307777"/>
          </a:xfrm>
          <a:prstGeom prst="rect">
            <a:avLst/>
          </a:prstGeom>
          <a:noFill/>
        </p:spPr>
        <p:txBody>
          <a:bodyPr wrap="none" rtlCol="0">
            <a:spAutoFit/>
          </a:bodyPr>
          <a:lstStyle/>
          <a:p>
            <a:endParaRPr lang="zh-CN" altLang="en-US" dirty="0"/>
          </a:p>
        </p:txBody>
      </p:sp>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4541" y="745015"/>
            <a:ext cx="2325453" cy="3139853"/>
          </a:xfrm>
          <a:prstGeom prst="rect">
            <a:avLst/>
          </a:prstGeom>
        </p:spPr>
      </p:pic>
      <p:sp>
        <p:nvSpPr>
          <p:cNvPr id="5" name="文本框 4"/>
          <p:cNvSpPr txBox="1"/>
          <p:nvPr/>
        </p:nvSpPr>
        <p:spPr>
          <a:xfrm>
            <a:off x="777235" y="1106086"/>
            <a:ext cx="3816816" cy="3077766"/>
          </a:xfrm>
          <a:prstGeom prst="rect">
            <a:avLst/>
          </a:prstGeom>
          <a:noFill/>
        </p:spPr>
        <p:txBody>
          <a:bodyPr wrap="square" rtlCol="0">
            <a:spAutoFit/>
          </a:bodyPr>
          <a:lstStyle/>
          <a:p>
            <a:pPr lvl="0"/>
            <a:r>
              <a:rPr lang="zh-CN" altLang="en-US" sz="1800" b="1" dirty="0" smtClean="0">
                <a:latin typeface="微软雅黑" panose="020B0503020204020204" pitchFamily="34" charset="-122"/>
                <a:ea typeface="微软雅黑" panose="020B0503020204020204" pitchFamily="34" charset="-122"/>
              </a:rPr>
              <a:t>把光照计算的漫反射结果及阴影计算结果</a:t>
            </a:r>
            <a:r>
              <a:rPr lang="zh-CN" altLang="en-US" sz="1800" b="1" dirty="0">
                <a:latin typeface="微软雅黑" panose="020B0503020204020204" pitchFamily="34" charset="-122"/>
                <a:ea typeface="微软雅黑" panose="020B0503020204020204" pitchFamily="34" charset="-122"/>
              </a:rPr>
              <a:t>（连续的明暗变化值），映射</a:t>
            </a:r>
            <a:r>
              <a:rPr lang="zh-CN" altLang="en-US" sz="1800" b="1" dirty="0" smtClean="0">
                <a:latin typeface="微软雅黑" panose="020B0503020204020204" pitchFamily="34" charset="-122"/>
                <a:ea typeface="微软雅黑" panose="020B0503020204020204" pitchFamily="34" charset="-122"/>
              </a:rPr>
              <a:t>到有限离散的几个颜色值（暗部、亮部）。</a:t>
            </a:r>
            <a:endParaRPr lang="en-US" altLang="zh-CN" sz="1800" b="1" dirty="0" smtClean="0">
              <a:latin typeface="微软雅黑" panose="020B0503020204020204" pitchFamily="34" charset="-122"/>
              <a:ea typeface="微软雅黑" panose="020B0503020204020204" pitchFamily="34" charset="-122"/>
            </a:endParaRPr>
          </a:p>
          <a:p>
            <a:pPr lvl="0"/>
            <a:endParaRPr lang="en-US" altLang="zh-CN" sz="1800" b="1"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r>
              <a:rPr lang="zh-CN" altLang="en-US" sz="1800" b="1" dirty="0" smtClean="0">
                <a:latin typeface="微软雅黑" panose="020B0503020204020204" pitchFamily="34" charset="-122"/>
                <a:ea typeface="微软雅黑" panose="020B0503020204020204" pitchFamily="34" charset="-122"/>
              </a:rPr>
              <a:t>暗部区域纹理</a:t>
            </a:r>
            <a:endParaRPr lang="en-US" altLang="zh-CN" sz="1800" b="1"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endParaRPr lang="en-US" altLang="zh-CN" sz="1800" b="1"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r>
              <a:rPr lang="zh-CN" altLang="en-US" sz="1800" b="1" dirty="0" smtClean="0">
                <a:latin typeface="微软雅黑" panose="020B0503020204020204" pitchFamily="34" charset="-122"/>
                <a:ea typeface="微软雅黑" panose="020B0503020204020204" pitchFamily="34" charset="-122"/>
              </a:rPr>
              <a:t>亮</a:t>
            </a:r>
            <a:r>
              <a:rPr lang="zh-CN" altLang="en-US" sz="1800" b="1" dirty="0">
                <a:latin typeface="微软雅黑" panose="020B0503020204020204" pitchFamily="34" charset="-122"/>
                <a:ea typeface="微软雅黑" panose="020B0503020204020204" pitchFamily="34" charset="-122"/>
              </a:rPr>
              <a:t>部颜色</a:t>
            </a:r>
            <a:r>
              <a:rPr lang="zh-CN" altLang="en-US" sz="1800" b="1" dirty="0" smtClean="0">
                <a:latin typeface="微软雅黑" panose="020B0503020204020204" pitchFamily="34" charset="-122"/>
                <a:ea typeface="微软雅黑" panose="020B0503020204020204" pitchFamily="34" charset="-122"/>
              </a:rPr>
              <a:t>纹理</a:t>
            </a:r>
            <a:endParaRPr lang="en-US" altLang="zh-CN" sz="1800" b="1" dirty="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endParaRPr lang="en-US" altLang="zh-CN" sz="1800" b="1"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sz="1800" b="1" dirty="0">
                <a:latin typeface="微软雅黑" panose="020B0503020204020204" pitchFamily="34" charset="-122"/>
                <a:ea typeface="微软雅黑" panose="020B0503020204020204" pitchFamily="34" charset="-122"/>
              </a:rPr>
              <a:t>暗部颜色</a:t>
            </a:r>
            <a:r>
              <a:rPr lang="zh-CN" altLang="en-US" sz="1800" b="1" dirty="0" smtClean="0">
                <a:latin typeface="微软雅黑" panose="020B0503020204020204" pitchFamily="34" charset="-122"/>
                <a:ea typeface="微软雅黑" panose="020B0503020204020204" pitchFamily="34" charset="-122"/>
              </a:rPr>
              <a:t>纹理</a:t>
            </a:r>
            <a:endParaRPr lang="zh-CN" altLang="en-US" sz="1800" b="1" dirty="0">
              <a:latin typeface="微软雅黑" panose="020B0503020204020204" pitchFamily="34" charset="-122"/>
              <a:ea typeface="微软雅黑" panose="020B0503020204020204" pitchFamily="34" charset="-122"/>
            </a:endParaRPr>
          </a:p>
          <a:p>
            <a:endParaRPr lang="zh-CN" altLang="en-US" dirty="0"/>
          </a:p>
        </p:txBody>
      </p:sp>
      <p:sp>
        <p:nvSpPr>
          <p:cNvPr id="8" name="文本框 7"/>
          <p:cNvSpPr txBox="1"/>
          <p:nvPr/>
        </p:nvSpPr>
        <p:spPr>
          <a:xfrm>
            <a:off x="777235" y="565127"/>
            <a:ext cx="1723549" cy="400110"/>
          </a:xfrm>
          <a:prstGeom prst="rect">
            <a:avLst/>
          </a:prstGeom>
          <a:noFill/>
        </p:spPr>
        <p:txBody>
          <a:bodyPr wrap="none" rtlCol="0">
            <a:spAutoFit/>
          </a:bodyPr>
          <a:lstStyle/>
          <a:p>
            <a:r>
              <a:rPr lang="zh-CN" altLang="en-US" sz="2000" b="1" dirty="0" smtClean="0">
                <a:latin typeface="微软雅黑" panose="020B0503020204020204" pitchFamily="34" charset="-122"/>
                <a:ea typeface="微软雅黑" panose="020B0503020204020204" pitchFamily="34" charset="-122"/>
              </a:rPr>
              <a:t>卡通风格渲染</a:t>
            </a:r>
            <a:endParaRPr lang="en-US" altLang="zh-CN" sz="2000" b="1" dirty="0" smtClean="0">
              <a:latin typeface="微软雅黑" panose="020B0503020204020204" pitchFamily="34" charset="-122"/>
              <a:ea typeface="微软雅黑" panose="020B0503020204020204" pitchFamily="34" charset="-122"/>
            </a:endParaRPr>
          </a:p>
        </p:txBody>
      </p:sp>
      <p:sp>
        <p:nvSpPr>
          <p:cNvPr id="10" name="文本框 9"/>
          <p:cNvSpPr txBox="1"/>
          <p:nvPr/>
        </p:nvSpPr>
        <p:spPr>
          <a:xfrm>
            <a:off x="745795" y="4332777"/>
            <a:ext cx="7548605" cy="523220"/>
          </a:xfrm>
          <a:prstGeom prst="rect">
            <a:avLst/>
          </a:prstGeom>
          <a:noFill/>
        </p:spPr>
        <p:txBody>
          <a:bodyPr wrap="square" rtlCol="0">
            <a:spAutoFit/>
          </a:bodyPr>
          <a:lstStyle/>
          <a:p>
            <a:r>
              <a:rPr lang="en-US" altLang="zh-CN" b="1" dirty="0">
                <a:latin typeface="微软雅黑" panose="020B0503020204020204" pitchFamily="34" charset="-122"/>
                <a:ea typeface="微软雅黑" panose="020B0503020204020204" pitchFamily="34" charset="-122"/>
                <a:hlinkClick r:id="rId5"/>
              </a:rPr>
              <a:t>https://pdfs.semanticscholar.org/presentation/2373/84bd0d58bf0b524271ebf3310cd02193871f.pdf</a:t>
            </a:r>
            <a:endParaRPr lang="zh-CN" altLang="en-US"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494778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1376737" y="513708"/>
            <a:ext cx="184731" cy="307777"/>
          </a:xfrm>
          <a:prstGeom prst="rect">
            <a:avLst/>
          </a:prstGeom>
          <a:noFill/>
        </p:spPr>
        <p:txBody>
          <a:bodyPr wrap="none" rtlCol="0">
            <a:spAutoFit/>
          </a:bodyPr>
          <a:lstStyle/>
          <a:p>
            <a:endParaRPr lang="zh-CN" altLang="en-US" dirty="0"/>
          </a:p>
        </p:txBody>
      </p:sp>
      <p:sp>
        <p:nvSpPr>
          <p:cNvPr id="4" name="Rectangle 1"/>
          <p:cNvSpPr>
            <a:spLocks noChangeArrowheads="1"/>
          </p:cNvSpPr>
          <p:nvPr/>
        </p:nvSpPr>
        <p:spPr bwMode="auto">
          <a:xfrm>
            <a:off x="926926" y="624605"/>
            <a:ext cx="18473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endParaRPr>
          </a:p>
        </p:txBody>
      </p:sp>
      <p:sp>
        <p:nvSpPr>
          <p:cNvPr id="9" name="文本框 8"/>
          <p:cNvSpPr txBox="1"/>
          <p:nvPr/>
        </p:nvSpPr>
        <p:spPr>
          <a:xfrm>
            <a:off x="850570" y="1111638"/>
            <a:ext cx="4053236" cy="646331"/>
          </a:xfrm>
          <a:prstGeom prst="rect">
            <a:avLst/>
          </a:prstGeom>
          <a:noFill/>
        </p:spPr>
        <p:txBody>
          <a:bodyPr wrap="square" rtlCol="0">
            <a:spAutoFit/>
          </a:bodyPr>
          <a:lstStyle/>
          <a:p>
            <a:r>
              <a:rPr lang="zh-CN" altLang="en-US" sz="1800" b="1" dirty="0" smtClean="0">
                <a:latin typeface="微软雅黑" panose="020B0503020204020204" pitchFamily="34" charset="-122"/>
                <a:ea typeface="微软雅黑" panose="020B0503020204020204" pitchFamily="34" charset="-122"/>
              </a:rPr>
              <a:t>根据光照计算的漫反射结果，选择使用不同的</a:t>
            </a:r>
            <a:r>
              <a:rPr lang="en-US" altLang="zh-CN" sz="1800" b="1" dirty="0" smtClean="0">
                <a:latin typeface="微软雅黑" panose="020B0503020204020204" pitchFamily="34" charset="-122"/>
                <a:ea typeface="微软雅黑" panose="020B0503020204020204" pitchFamily="34" charset="-122"/>
              </a:rPr>
              <a:t>Tonal Art Map </a:t>
            </a:r>
            <a:r>
              <a:rPr lang="zh-CN" altLang="en-US" sz="1800" b="1" dirty="0" smtClean="0">
                <a:latin typeface="微软雅黑" panose="020B0503020204020204" pitchFamily="34" charset="-122"/>
                <a:ea typeface="微软雅黑" panose="020B0503020204020204" pitchFamily="34" charset="-122"/>
              </a:rPr>
              <a:t>组合。</a:t>
            </a:r>
            <a:endParaRPr lang="en-US" altLang="zh-CN" sz="1800" b="1" dirty="0" smtClean="0">
              <a:latin typeface="微软雅黑" panose="020B0503020204020204" pitchFamily="34" charset="-122"/>
              <a:ea typeface="微软雅黑" panose="020B0503020204020204" pitchFamily="34" charset="-122"/>
            </a:endParaRPr>
          </a:p>
        </p:txBody>
      </p:sp>
      <p:sp>
        <p:nvSpPr>
          <p:cNvPr id="8" name="文本框 7"/>
          <p:cNvSpPr txBox="1"/>
          <p:nvPr/>
        </p:nvSpPr>
        <p:spPr>
          <a:xfrm>
            <a:off x="750932" y="653459"/>
            <a:ext cx="1723549" cy="400110"/>
          </a:xfrm>
          <a:prstGeom prst="rect">
            <a:avLst/>
          </a:prstGeom>
          <a:noFill/>
        </p:spPr>
        <p:txBody>
          <a:bodyPr wrap="none" rtlCol="0">
            <a:spAutoFit/>
          </a:bodyPr>
          <a:lstStyle/>
          <a:p>
            <a:r>
              <a:rPr lang="zh-CN" altLang="en-US" sz="2000" b="1" dirty="0" smtClean="0">
                <a:latin typeface="微软雅黑" panose="020B0503020204020204" pitchFamily="34" charset="-122"/>
                <a:ea typeface="微软雅黑" panose="020B0503020204020204" pitchFamily="34" charset="-122"/>
              </a:rPr>
              <a:t>素描风格渲染</a:t>
            </a:r>
            <a:endParaRPr lang="zh-CN" altLang="en-US" sz="2000" b="1" dirty="0">
              <a:latin typeface="微软雅黑" panose="020B0503020204020204" pitchFamily="34" charset="-122"/>
              <a:ea typeface="微软雅黑" panose="020B0503020204020204" pitchFamily="34" charset="-122"/>
            </a:endParaRPr>
          </a:p>
        </p:txBody>
      </p:sp>
      <p:sp>
        <p:nvSpPr>
          <p:cNvPr id="6" name="文本框 5"/>
          <p:cNvSpPr txBox="1"/>
          <p:nvPr/>
        </p:nvSpPr>
        <p:spPr>
          <a:xfrm>
            <a:off x="745795" y="4347962"/>
            <a:ext cx="5888150" cy="523220"/>
          </a:xfrm>
          <a:prstGeom prst="rect">
            <a:avLst/>
          </a:prstGeom>
          <a:noFill/>
        </p:spPr>
        <p:txBody>
          <a:bodyPr wrap="none" rtlCol="0">
            <a:spAutoFit/>
          </a:bodyPr>
          <a:lstStyle/>
          <a:p>
            <a:r>
              <a:rPr lang="en-US" altLang="zh-CN" b="1" dirty="0">
                <a:latin typeface="微软雅黑" panose="020B0503020204020204" pitchFamily="34" charset="-122"/>
                <a:ea typeface="微软雅黑" panose="020B0503020204020204" pitchFamily="34" charset="-122"/>
                <a:hlinkClick r:id="rId4"/>
              </a:rPr>
              <a:t>http://hhoppe.com/hatching.pdf</a:t>
            </a:r>
            <a:endParaRPr lang="en-US" altLang="zh-CN" b="1" dirty="0">
              <a:latin typeface="微软雅黑" panose="020B0503020204020204" pitchFamily="34" charset="-122"/>
              <a:ea typeface="微软雅黑" panose="020B0503020204020204" pitchFamily="34" charset="-122"/>
              <a:hlinkClick r:id="rId5"/>
            </a:endParaRPr>
          </a:p>
          <a:p>
            <a:r>
              <a:rPr lang="en-US" altLang="zh-CN" b="1" dirty="0" smtClean="0">
                <a:latin typeface="微软雅黑" panose="020B0503020204020204" pitchFamily="34" charset="-122"/>
                <a:ea typeface="微软雅黑" panose="020B0503020204020204" pitchFamily="34" charset="-122"/>
                <a:hlinkClick r:id="rId5"/>
              </a:rPr>
              <a:t>https</a:t>
            </a:r>
            <a:r>
              <a:rPr lang="en-US" altLang="zh-CN" b="1" dirty="0">
                <a:latin typeface="微软雅黑" panose="020B0503020204020204" pitchFamily="34" charset="-122"/>
                <a:ea typeface="微软雅黑" panose="020B0503020204020204" pitchFamily="34" charset="-122"/>
                <a:hlinkClick r:id="rId5"/>
              </a:rPr>
              <a:t>://www.cs.utah.edu/~emilp/papers/ToneCtrlHatching.pdf</a:t>
            </a:r>
            <a:endParaRPr lang="zh-CN" altLang="en-US" b="1" dirty="0">
              <a:latin typeface="微软雅黑" panose="020B0503020204020204" pitchFamily="34" charset="-122"/>
              <a:ea typeface="微软雅黑" panose="020B0503020204020204" pitchFamily="34" charset="-122"/>
            </a:endParaRPr>
          </a:p>
        </p:txBody>
      </p:sp>
      <p:sp>
        <p:nvSpPr>
          <p:cNvPr id="5" name="文本框 4"/>
          <p:cNvSpPr txBox="1"/>
          <p:nvPr/>
        </p:nvSpPr>
        <p:spPr>
          <a:xfrm>
            <a:off x="2138794" y="3921755"/>
            <a:ext cx="4668266" cy="307777"/>
          </a:xfrm>
          <a:prstGeom prst="rect">
            <a:avLst/>
          </a:prstGeom>
          <a:noFill/>
        </p:spPr>
        <p:txBody>
          <a:bodyPr wrap="none" rtlCol="0">
            <a:spAutoFit/>
          </a:bodyPr>
          <a:lstStyle/>
          <a:p>
            <a:r>
              <a:rPr lang="zh-CN" altLang="en-US" b="1" dirty="0" smtClean="0">
                <a:latin typeface="微软雅黑" panose="020B0503020204020204" pitchFamily="34" charset="-122"/>
                <a:ea typeface="微软雅黑" panose="020B0503020204020204" pitchFamily="34" charset="-122"/>
              </a:rPr>
              <a:t>色调艺术贴图</a:t>
            </a:r>
            <a:r>
              <a:rPr lang="en-US" altLang="zh-CN" b="1" dirty="0" smtClean="0">
                <a:latin typeface="微软雅黑" panose="020B0503020204020204" pitchFamily="34" charset="-122"/>
                <a:ea typeface="微软雅黑" panose="020B0503020204020204" pitchFamily="34" charset="-122"/>
              </a:rPr>
              <a:t>(Tonal Art Map – Real Time Hatching)</a:t>
            </a:r>
            <a:endParaRPr lang="zh-CN" altLang="en-US" b="1"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4422" y="1757969"/>
            <a:ext cx="6606835" cy="2078787"/>
          </a:xfrm>
          <a:prstGeom prst="rect">
            <a:avLst/>
          </a:prstGeom>
        </p:spPr>
      </p:pic>
    </p:spTree>
    <p:extLst>
      <p:ext uri="{BB962C8B-B14F-4D97-AF65-F5344CB8AC3E}">
        <p14:creationId xmlns:p14="http://schemas.microsoft.com/office/powerpoint/2010/main" val="20803117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1376737" y="513708"/>
            <a:ext cx="184731" cy="307777"/>
          </a:xfrm>
          <a:prstGeom prst="rect">
            <a:avLst/>
          </a:prstGeom>
          <a:noFill/>
        </p:spPr>
        <p:txBody>
          <a:bodyPr wrap="none" rtlCol="0">
            <a:spAutoFit/>
          </a:bodyPr>
          <a:lstStyle/>
          <a:p>
            <a:endParaRPr lang="zh-CN" altLang="en-US" dirty="0"/>
          </a:p>
        </p:txBody>
      </p:sp>
      <p:sp>
        <p:nvSpPr>
          <p:cNvPr id="4" name="Rectangle 1"/>
          <p:cNvSpPr>
            <a:spLocks noChangeArrowheads="1"/>
          </p:cNvSpPr>
          <p:nvPr/>
        </p:nvSpPr>
        <p:spPr bwMode="auto">
          <a:xfrm>
            <a:off x="926926" y="624605"/>
            <a:ext cx="18473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926" y="100188"/>
            <a:ext cx="7174737" cy="4254335"/>
          </a:xfrm>
          <a:prstGeom prst="rect">
            <a:avLst/>
          </a:prstGeom>
        </p:spPr>
      </p:pic>
      <p:sp>
        <p:nvSpPr>
          <p:cNvPr id="6" name="文本框 5"/>
          <p:cNvSpPr txBox="1"/>
          <p:nvPr/>
        </p:nvSpPr>
        <p:spPr>
          <a:xfrm>
            <a:off x="2034863" y="4454711"/>
            <a:ext cx="5499278" cy="307777"/>
          </a:xfrm>
          <a:prstGeom prst="rect">
            <a:avLst/>
          </a:prstGeom>
          <a:noFill/>
        </p:spPr>
        <p:txBody>
          <a:bodyPr wrap="square" rtlCol="0">
            <a:spAutoFit/>
          </a:bodyPr>
          <a:lstStyle/>
          <a:p>
            <a:r>
              <a:rPr lang="zh-CN" altLang="en-US" b="1" dirty="0" smtClean="0">
                <a:latin typeface="微软雅黑" panose="020B0503020204020204" pitchFamily="34" charset="-122"/>
                <a:ea typeface="微软雅黑" panose="020B0503020204020204" pitchFamily="34" charset="-122"/>
              </a:rPr>
              <a:t>不同的</a:t>
            </a:r>
            <a:r>
              <a:rPr lang="en-US" altLang="zh-CN" b="1" dirty="0" smtClean="0">
                <a:latin typeface="微软雅黑" panose="020B0503020204020204" pitchFamily="34" charset="-122"/>
                <a:ea typeface="微软雅黑" panose="020B0503020204020204" pitchFamily="34" charset="-122"/>
              </a:rPr>
              <a:t>Tonal Art Map </a:t>
            </a:r>
            <a:r>
              <a:rPr lang="zh-CN" altLang="en-US" b="1" dirty="0" smtClean="0">
                <a:latin typeface="微软雅黑" panose="020B0503020204020204" pitchFamily="34" charset="-122"/>
                <a:ea typeface="微软雅黑" panose="020B0503020204020204" pitchFamily="34" charset="-122"/>
              </a:rPr>
              <a:t>得到不同的结果 </a:t>
            </a:r>
            <a:r>
              <a:rPr lang="en-US" altLang="zh-CN" b="1" dirty="0" smtClean="0">
                <a:latin typeface="微软雅黑" panose="020B0503020204020204" pitchFamily="34" charset="-122"/>
                <a:ea typeface="微软雅黑" panose="020B0503020204020204" pitchFamily="34" charset="-122"/>
              </a:rPr>
              <a:t>(Real </a:t>
            </a:r>
            <a:r>
              <a:rPr lang="en-US" altLang="zh-CN" b="1" dirty="0">
                <a:latin typeface="微软雅黑" panose="020B0503020204020204" pitchFamily="34" charset="-122"/>
                <a:ea typeface="微软雅黑" panose="020B0503020204020204" pitchFamily="34" charset="-122"/>
              </a:rPr>
              <a:t>Time </a:t>
            </a:r>
            <a:r>
              <a:rPr lang="en-US" altLang="zh-CN" b="1" dirty="0" smtClean="0">
                <a:latin typeface="微软雅黑" panose="020B0503020204020204" pitchFamily="34" charset="-122"/>
                <a:ea typeface="微软雅黑" panose="020B0503020204020204" pitchFamily="34" charset="-122"/>
              </a:rPr>
              <a:t>Hatching)</a:t>
            </a:r>
            <a:endParaRPr lang="zh-CN" altLang="en-US"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459955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09600" y="2700000"/>
            <a:ext cx="2160000" cy="432000"/>
          </a:xfrm>
          <a:prstGeom prst="rect">
            <a:avLst/>
          </a:prstGeom>
          <a:noFill/>
        </p:spPr>
        <p:txBody>
          <a:bodyPr wrap="square" rtlCol="0">
            <a:spAutoFit/>
          </a:bodyPr>
          <a:lstStyle/>
          <a:p>
            <a:pPr algn="ctr"/>
            <a:r>
              <a:rPr lang="zh-CN" altLang="en-US" sz="2000" b="1" dirty="0">
                <a:latin typeface="微软雅黑" panose="020B0503020204020204" pitchFamily="34" charset="-122"/>
                <a:ea typeface="微软雅黑" panose="020B0503020204020204" pitchFamily="34" charset="-122"/>
              </a:rPr>
              <a:t>渲染效果优化</a:t>
            </a:r>
          </a:p>
        </p:txBody>
      </p:sp>
      <p:sp>
        <p:nvSpPr>
          <p:cNvPr id="5" name="文本框 4"/>
          <p:cNvSpPr txBox="1"/>
          <p:nvPr/>
        </p:nvSpPr>
        <p:spPr>
          <a:xfrm>
            <a:off x="4014000" y="914400"/>
            <a:ext cx="3608262" cy="400110"/>
          </a:xfrm>
          <a:prstGeom prst="rect">
            <a:avLst/>
          </a:prstGeom>
          <a:noFill/>
        </p:spPr>
        <p:txBody>
          <a:bodyPr wrap="square" rtlCol="0">
            <a:spAutoFit/>
          </a:bodyPr>
          <a:lstStyle/>
          <a:p>
            <a:pPr lvl="0" algn="ctr"/>
            <a:r>
              <a:rPr lang="zh-CN" altLang="en-US" sz="2000" b="1" dirty="0">
                <a:latin typeface="微软雅黑" panose="020B0503020204020204" pitchFamily="34" charset="-122"/>
                <a:ea typeface="微软雅黑" panose="020B0503020204020204" pitchFamily="34" charset="-122"/>
                <a:cs typeface="Economica"/>
                <a:sym typeface="Economica"/>
              </a:rPr>
              <a:t>使用宏定义快速实现材质</a:t>
            </a:r>
            <a:r>
              <a:rPr lang="en-US" altLang="zh-CN" sz="2000" b="1" dirty="0">
                <a:latin typeface="微软雅黑" panose="020B0503020204020204" pitchFamily="34" charset="-122"/>
                <a:ea typeface="微软雅黑" panose="020B0503020204020204" pitchFamily="34" charset="-122"/>
                <a:cs typeface="Economica"/>
                <a:sym typeface="Economica"/>
              </a:rPr>
              <a:t>LOD</a:t>
            </a:r>
            <a:endParaRPr lang="zh-CN" altLang="en-US" sz="2000" b="1" dirty="0">
              <a:latin typeface="微软雅黑" panose="020B0503020204020204" pitchFamily="34" charset="-122"/>
              <a:ea typeface="微软雅黑" panose="020B0503020204020204" pitchFamily="34" charset="-122"/>
              <a:cs typeface="Economica"/>
              <a:sym typeface="Economica"/>
            </a:endParaRPr>
          </a:p>
        </p:txBody>
      </p:sp>
      <p:sp>
        <p:nvSpPr>
          <p:cNvPr id="6" name="文本框 5"/>
          <p:cNvSpPr txBox="1"/>
          <p:nvPr/>
        </p:nvSpPr>
        <p:spPr>
          <a:xfrm>
            <a:off x="3024000" y="1584000"/>
            <a:ext cx="5210107" cy="3067506"/>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在游戏的开发过程中，对材质的要求是多种多样的</a:t>
            </a:r>
            <a:r>
              <a:rPr lang="zh-CN" altLang="en-US" dirty="0" smtClean="0">
                <a:latin typeface="微软雅黑" panose="020B0503020204020204" pitchFamily="34" charset="-122"/>
                <a:ea typeface="微软雅黑" panose="020B0503020204020204" pitchFamily="34" charset="-122"/>
              </a:rPr>
              <a:t>。</a:t>
            </a:r>
            <a:r>
              <a:rPr lang="zh-CN" altLang="en-US" dirty="0"/>
              <a:t>其中存在着大量的</a:t>
            </a:r>
            <a:r>
              <a:rPr lang="zh-CN" altLang="en-US" dirty="0" smtClean="0"/>
              <a:t>宏定义</a:t>
            </a:r>
            <a:r>
              <a:rPr lang="zh-CN" altLang="en-US" dirty="0"/>
              <a:t>，</a:t>
            </a:r>
            <a:r>
              <a:rPr lang="zh-CN" altLang="en-US" dirty="0" smtClean="0"/>
              <a:t>如果</a:t>
            </a:r>
            <a:r>
              <a:rPr lang="zh-CN" altLang="en-US" dirty="0"/>
              <a:t>对所有角色全部开启所有功能的话，不仅因为要设置的参数多增加工作量，而且影响游戏效率</a:t>
            </a:r>
            <a:r>
              <a:rPr lang="zh-CN" altLang="en-US" dirty="0" smtClean="0"/>
              <a:t>。</a:t>
            </a:r>
            <a:endParaRPr lang="zh-CN" altLang="en-US" dirty="0">
              <a:latin typeface="微软雅黑" panose="020B0503020204020204" pitchFamily="34" charset="-122"/>
              <a:ea typeface="微软雅黑" panose="020B0503020204020204" pitchFamily="34" charset="-122"/>
            </a:endParaRPr>
          </a:p>
          <a:p>
            <a:pPr marL="285750" lvl="0" indent="-285750">
              <a:spcBef>
                <a:spcPts val="1600"/>
              </a:spcBef>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角色</a:t>
            </a:r>
            <a:r>
              <a:rPr lang="zh-CN" altLang="en-US" dirty="0">
                <a:latin typeface="微软雅黑" panose="020B0503020204020204" pitchFamily="34" charset="-122"/>
                <a:ea typeface="微软雅黑" panose="020B0503020204020204" pitchFamily="34" charset="-122"/>
              </a:rPr>
              <a:t>应该在高级设置中支持阴影，在低级设置中关闭阴影。</a:t>
            </a:r>
          </a:p>
          <a:p>
            <a:pPr marL="285750" lvl="0" indent="-285750">
              <a:spcBef>
                <a:spcPts val="1600"/>
              </a:spcBef>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角色</a:t>
            </a:r>
            <a:r>
              <a:rPr lang="zh-CN" altLang="en-US" dirty="0">
                <a:latin typeface="微软雅黑" panose="020B0503020204020204" pitchFamily="34" charset="-122"/>
                <a:ea typeface="微软雅黑" panose="020B0503020204020204" pitchFamily="34" charset="-122"/>
              </a:rPr>
              <a:t>要求支持皮肤换色功能，怪物</a:t>
            </a:r>
            <a:r>
              <a:rPr lang="en-US" altLang="zh-CN" dirty="0">
                <a:latin typeface="微软雅黑" panose="020B0503020204020204" pitchFamily="34" charset="-122"/>
                <a:ea typeface="微软雅黑" panose="020B0503020204020204" pitchFamily="34" charset="-122"/>
              </a:rPr>
              <a:t>NPC</a:t>
            </a:r>
            <a:r>
              <a:rPr lang="zh-CN" altLang="en-US" dirty="0">
                <a:latin typeface="微软雅黑" panose="020B0503020204020204" pitchFamily="34" charset="-122"/>
                <a:ea typeface="微软雅黑" panose="020B0503020204020204" pitchFamily="34" charset="-122"/>
              </a:rPr>
              <a:t>不需求，或者角色未应用变色功能。</a:t>
            </a:r>
          </a:p>
          <a:p>
            <a:pPr marL="285750" lvl="0" indent="-285750">
              <a:spcBef>
                <a:spcPts val="1600"/>
              </a:spcBef>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高</a:t>
            </a:r>
            <a:r>
              <a:rPr lang="zh-CN" altLang="en-US" dirty="0" smtClean="0">
                <a:latin typeface="微软雅黑" panose="020B0503020204020204" pitchFamily="34" charset="-122"/>
                <a:ea typeface="微软雅黑" panose="020B0503020204020204" pitchFamily="34" charset="-122"/>
              </a:rPr>
              <a:t>级</a:t>
            </a:r>
            <a:r>
              <a:rPr lang="zh-CN" altLang="en-US" dirty="0">
                <a:latin typeface="微软雅黑" panose="020B0503020204020204" pitchFamily="34" charset="-122"/>
                <a:ea typeface="微软雅黑" panose="020B0503020204020204" pitchFamily="34" charset="-122"/>
              </a:rPr>
              <a:t>效果应该支持</a:t>
            </a:r>
            <a:r>
              <a:rPr lang="en-US" altLang="zh-CN" dirty="0">
                <a:latin typeface="微软雅黑" panose="020B0503020204020204" pitchFamily="34" charset="-122"/>
                <a:ea typeface="微软雅黑" panose="020B0503020204020204" pitchFamily="34" charset="-122"/>
              </a:rPr>
              <a:t>IBL,</a:t>
            </a:r>
            <a:r>
              <a:rPr lang="zh-CN" altLang="en-US" dirty="0">
                <a:latin typeface="微软雅黑" panose="020B0503020204020204" pitchFamily="34" charset="-122"/>
                <a:ea typeface="微软雅黑" panose="020B0503020204020204" pitchFamily="34" charset="-122"/>
              </a:rPr>
              <a:t>实现很棒的镜反效果，低画质下不需要。</a:t>
            </a:r>
          </a:p>
          <a:p>
            <a:pPr marL="285750" lvl="0" indent="-285750">
              <a:spcBef>
                <a:spcPts val="1600"/>
              </a:spcBef>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角色</a:t>
            </a:r>
            <a:r>
              <a:rPr lang="zh-CN" altLang="en-US" dirty="0">
                <a:latin typeface="微软雅黑" panose="020B0503020204020204" pitchFamily="34" charset="-122"/>
                <a:ea typeface="微软雅黑" panose="020B0503020204020204" pitchFamily="34" charset="-122"/>
              </a:rPr>
              <a:t>头发要支持各向异性高光，身体其它部位不需要。</a:t>
            </a:r>
          </a:p>
          <a:p>
            <a:endParaRPr lang="zh-CN" altLang="en-US" dirty="0"/>
          </a:p>
        </p:txBody>
      </p:sp>
    </p:spTree>
    <p:extLst>
      <p:ext uri="{BB962C8B-B14F-4D97-AF65-F5344CB8AC3E}">
        <p14:creationId xmlns:p14="http://schemas.microsoft.com/office/powerpoint/2010/main" val="80517207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1376737" y="513708"/>
            <a:ext cx="184731" cy="307777"/>
          </a:xfrm>
          <a:prstGeom prst="rect">
            <a:avLst/>
          </a:prstGeom>
          <a:noFill/>
        </p:spPr>
        <p:txBody>
          <a:bodyPr wrap="none" rtlCol="0">
            <a:spAutoFit/>
          </a:bodyPr>
          <a:lstStyle/>
          <a:p>
            <a:endParaRPr lang="zh-CN" altLang="en-US" dirty="0"/>
          </a:p>
        </p:txBody>
      </p:sp>
      <p:sp>
        <p:nvSpPr>
          <p:cNvPr id="4" name="Rectangle 1"/>
          <p:cNvSpPr>
            <a:spLocks noChangeArrowheads="1"/>
          </p:cNvSpPr>
          <p:nvPr/>
        </p:nvSpPr>
        <p:spPr bwMode="auto">
          <a:xfrm>
            <a:off x="292894" y="606041"/>
            <a:ext cx="5323893"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1" i="0" u="none" strike="noStrike" cap="none" normalizeH="0" baseline="0" dirty="0" smtClean="0">
                <a:ln>
                  <a:noFill/>
                </a:ln>
                <a:solidFill>
                  <a:srgbClr val="24292E"/>
                </a:solidFill>
                <a:effectLst/>
                <a:latin typeface="微软雅黑" panose="020B0503020204020204" pitchFamily="34" charset="-122"/>
                <a:ea typeface="微软雅黑" panose="020B0503020204020204" pitchFamily="34" charset="-122"/>
                <a:hlinkClick r:id="rId4"/>
              </a:rPr>
              <a:t>https://github.com/KhronosGroup/glTF-WebGL-PBR.git</a:t>
            </a:r>
            <a:r>
              <a:rPr kumimoji="0" lang="zh-CN" altLang="zh-CN"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hlinkClick r:id="rId4"/>
              </a:rPr>
              <a:t> </a:t>
            </a:r>
            <a:endParaRPr kumimoji="0" lang="zh-CN" altLang="zh-CN"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endParaRPr>
          </a:p>
        </p:txBody>
      </p:sp>
      <p:sp>
        <p:nvSpPr>
          <p:cNvPr id="9" name="文本框 8"/>
          <p:cNvSpPr txBox="1"/>
          <p:nvPr/>
        </p:nvSpPr>
        <p:spPr>
          <a:xfrm>
            <a:off x="926926" y="1772433"/>
            <a:ext cx="184731" cy="307777"/>
          </a:xfrm>
          <a:prstGeom prst="rect">
            <a:avLst/>
          </a:prstGeom>
          <a:noFill/>
        </p:spPr>
        <p:txBody>
          <a:bodyPr wrap="none" rtlCol="0">
            <a:spAutoFit/>
          </a:bodyPr>
          <a:lstStyle/>
          <a:p>
            <a:endParaRPr lang="zh-CN" altLang="en-US" dirty="0"/>
          </a:p>
        </p:txBody>
      </p:sp>
      <p:pic>
        <p:nvPicPr>
          <p:cNvPr id="13" name="图片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2027" y="1019331"/>
            <a:ext cx="6298576" cy="3795831"/>
          </a:xfrm>
          <a:prstGeom prst="rect">
            <a:avLst/>
          </a:prstGeom>
        </p:spPr>
      </p:pic>
    </p:spTree>
    <p:extLst>
      <p:ext uri="{BB962C8B-B14F-4D97-AF65-F5344CB8AC3E}">
        <p14:creationId xmlns:p14="http://schemas.microsoft.com/office/powerpoint/2010/main" val="17182051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09600" y="2700000"/>
            <a:ext cx="2160000" cy="432000"/>
          </a:xfrm>
          <a:prstGeom prst="rect">
            <a:avLst/>
          </a:prstGeom>
          <a:noFill/>
        </p:spPr>
        <p:txBody>
          <a:bodyPr wrap="square" rtlCol="0">
            <a:spAutoFit/>
          </a:bodyPr>
          <a:lstStyle/>
          <a:p>
            <a:pPr algn="ctr"/>
            <a:r>
              <a:rPr lang="zh-CN" altLang="en-US" sz="2000" b="1" dirty="0">
                <a:latin typeface="微软雅黑" panose="020B0503020204020204" pitchFamily="34" charset="-122"/>
                <a:ea typeface="微软雅黑" panose="020B0503020204020204" pitchFamily="34" charset="-122"/>
              </a:rPr>
              <a:t>渲染效果优化</a:t>
            </a:r>
          </a:p>
        </p:txBody>
      </p:sp>
      <p:sp>
        <p:nvSpPr>
          <p:cNvPr id="5" name="文本框 4"/>
          <p:cNvSpPr txBox="1"/>
          <p:nvPr/>
        </p:nvSpPr>
        <p:spPr>
          <a:xfrm>
            <a:off x="4014000" y="914400"/>
            <a:ext cx="3608262" cy="400110"/>
          </a:xfrm>
          <a:prstGeom prst="rect">
            <a:avLst/>
          </a:prstGeom>
          <a:noFill/>
        </p:spPr>
        <p:txBody>
          <a:bodyPr wrap="square" rtlCol="0">
            <a:spAutoFit/>
          </a:bodyPr>
          <a:lstStyle/>
          <a:p>
            <a:pPr lvl="0" algn="ctr"/>
            <a:r>
              <a:rPr lang="zh-CN" altLang="en-US" sz="2000" b="1" dirty="0">
                <a:latin typeface="微软雅黑" panose="020B0503020204020204" pitchFamily="34" charset="-122"/>
                <a:ea typeface="微软雅黑" panose="020B0503020204020204" pitchFamily="34" charset="-122"/>
                <a:cs typeface="Economica"/>
                <a:sym typeface="Economica"/>
              </a:rPr>
              <a:t>使用宏定义快速实现材质</a:t>
            </a:r>
            <a:r>
              <a:rPr lang="en-US" altLang="zh-CN" sz="2000" b="1" dirty="0">
                <a:latin typeface="微软雅黑" panose="020B0503020204020204" pitchFamily="34" charset="-122"/>
                <a:ea typeface="微软雅黑" panose="020B0503020204020204" pitchFamily="34" charset="-122"/>
                <a:cs typeface="Economica"/>
                <a:sym typeface="Economica"/>
              </a:rPr>
              <a:t>LOD</a:t>
            </a:r>
            <a:endParaRPr lang="zh-CN" altLang="en-US" sz="2000" b="1" dirty="0">
              <a:latin typeface="微软雅黑" panose="020B0503020204020204" pitchFamily="34" charset="-122"/>
              <a:ea typeface="微软雅黑" panose="020B0503020204020204" pitchFamily="34" charset="-122"/>
              <a:cs typeface="Economica"/>
              <a:sym typeface="Economica"/>
            </a:endParaRPr>
          </a:p>
        </p:txBody>
      </p:sp>
      <p:sp>
        <p:nvSpPr>
          <p:cNvPr id="6" name="文本框 5"/>
          <p:cNvSpPr txBox="1"/>
          <p:nvPr/>
        </p:nvSpPr>
        <p:spPr>
          <a:xfrm>
            <a:off x="3024000" y="1584000"/>
            <a:ext cx="5210107" cy="2031325"/>
          </a:xfrm>
          <a:prstGeom prst="rect">
            <a:avLst/>
          </a:prstGeom>
          <a:noFill/>
        </p:spPr>
        <p:txBody>
          <a:bodyPr wrap="square" rtlCol="0">
            <a:spAutoFit/>
          </a:bodyPr>
          <a:lstStyle/>
          <a:p>
            <a:pPr lvl="0"/>
            <a:r>
              <a:rPr lang="zh-CN" altLang="en-US" dirty="0" smtClean="0">
                <a:latin typeface="微软雅黑" panose="020B0503020204020204" pitchFamily="34" charset="-122"/>
                <a:ea typeface="微软雅黑" panose="020B0503020204020204" pitchFamily="34" charset="-122"/>
              </a:rPr>
              <a:t>通过运行期设置宏定义，动</a:t>
            </a:r>
            <a:r>
              <a:rPr lang="zh-CN" altLang="en-US" dirty="0" smtClean="0">
                <a:latin typeface="微软雅黑" panose="020B0503020204020204" pitchFamily="34" charset="-122"/>
                <a:ea typeface="微软雅黑" panose="020B0503020204020204" pitchFamily="34" charset="-122"/>
              </a:rPr>
              <a:t>态文本替换修</a:t>
            </a:r>
            <a:r>
              <a:rPr lang="zh-CN" altLang="en-US" dirty="0" smtClean="0">
                <a:latin typeface="微软雅黑" panose="020B0503020204020204" pitchFamily="34" charset="-122"/>
                <a:ea typeface="微软雅黑" panose="020B0503020204020204" pitchFamily="34" charset="-122"/>
              </a:rPr>
              <a:t>改着色器源代码，重编译生成新的材质实例。从而实现材质功能的动态开关。</a:t>
            </a:r>
            <a:endParaRPr lang="en-US" altLang="zh-CN" dirty="0" smtClean="0">
              <a:latin typeface="微软雅黑" panose="020B0503020204020204" pitchFamily="34" charset="-122"/>
              <a:ea typeface="微软雅黑" panose="020B0503020204020204" pitchFamily="34" charset="-122"/>
            </a:endParaRPr>
          </a:p>
          <a:p>
            <a:pPr lvl="0"/>
            <a:endParaRPr lang="en-US" altLang="zh-CN"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解决了材质组合爆炸的问题，减少材质编写人员的工作量</a:t>
            </a:r>
            <a:endParaRPr lang="en-US" altLang="zh-CN" dirty="0" smtClean="0">
              <a:latin typeface="微软雅黑" panose="020B0503020204020204" pitchFamily="34" charset="-122"/>
              <a:ea typeface="微软雅黑" panose="020B0503020204020204" pitchFamily="34" charset="-122"/>
            </a:endParaRPr>
          </a:p>
          <a:p>
            <a:pPr lvl="0"/>
            <a:endParaRPr lang="en-US" altLang="zh-CN"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程序可以根据结点类型以及结点与摄像机距离动态更改宏定义，使得渲染结点可以很好的实现材质</a:t>
            </a:r>
            <a:r>
              <a:rPr lang="en-US" altLang="zh-CN" dirty="0" smtClean="0">
                <a:latin typeface="微软雅黑" panose="020B0503020204020204" pitchFamily="34" charset="-122"/>
                <a:ea typeface="微软雅黑" panose="020B0503020204020204" pitchFamily="34" charset="-122"/>
              </a:rPr>
              <a:t>LOD</a:t>
            </a:r>
            <a:r>
              <a:rPr lang="zh-CN" altLang="en-US" dirty="0" smtClean="0">
                <a:latin typeface="微软雅黑" panose="020B0503020204020204" pitchFamily="34" charset="-122"/>
                <a:ea typeface="微软雅黑" panose="020B0503020204020204" pitchFamily="34" charset="-122"/>
              </a:rPr>
              <a:t>，最终提升游戏的整体性能。</a:t>
            </a:r>
            <a:endParaRPr lang="zh-CN" altLang="en-US" dirty="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15793227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09600" y="2700000"/>
            <a:ext cx="2160000" cy="432000"/>
          </a:xfrm>
          <a:prstGeom prst="rect">
            <a:avLst/>
          </a:prstGeom>
          <a:noFill/>
        </p:spPr>
        <p:txBody>
          <a:bodyPr wrap="square" rtlCol="0">
            <a:spAutoFit/>
          </a:bodyPr>
          <a:lstStyle/>
          <a:p>
            <a:pPr algn="ctr"/>
            <a:r>
              <a:rPr lang="zh-CN" altLang="en-US" sz="2000" b="1" dirty="0" smtClean="0">
                <a:latin typeface="微软雅黑" panose="020B0503020204020204" pitchFamily="34" charset="-122"/>
                <a:ea typeface="微软雅黑" panose="020B0503020204020204" pitchFamily="34" charset="-122"/>
              </a:rPr>
              <a:t>内存优化</a:t>
            </a:r>
            <a:endParaRPr lang="zh-CN" altLang="en-US" sz="2000" b="1" dirty="0">
              <a:latin typeface="微软雅黑" panose="020B0503020204020204" pitchFamily="34" charset="-122"/>
              <a:ea typeface="微软雅黑" panose="020B0503020204020204" pitchFamily="34" charset="-122"/>
            </a:endParaRPr>
          </a:p>
        </p:txBody>
      </p:sp>
      <p:sp>
        <p:nvSpPr>
          <p:cNvPr id="6" name="文本框 5"/>
          <p:cNvSpPr txBox="1"/>
          <p:nvPr/>
        </p:nvSpPr>
        <p:spPr>
          <a:xfrm>
            <a:off x="3374728" y="1585399"/>
            <a:ext cx="5210107" cy="523220"/>
          </a:xfrm>
          <a:prstGeom prst="rect">
            <a:avLst/>
          </a:prstGeom>
          <a:noFill/>
        </p:spPr>
        <p:txBody>
          <a:bodyPr wrap="square" rtlCol="0">
            <a:spAutoFit/>
          </a:bodyPr>
          <a:lstStyle/>
          <a:p>
            <a:pPr lvl="0"/>
            <a:r>
              <a:rPr lang="zh-CN" altLang="en-US" dirty="0" smtClean="0"/>
              <a:t>。</a:t>
            </a:r>
            <a:endParaRPr lang="zh-CN" altLang="en-US" dirty="0"/>
          </a:p>
          <a:p>
            <a:endParaRPr lang="zh-CN" altLang="en-US" dirty="0"/>
          </a:p>
        </p:txBody>
      </p:sp>
      <p:sp>
        <p:nvSpPr>
          <p:cNvPr id="7" name="文本框 6"/>
          <p:cNvSpPr txBox="1"/>
          <p:nvPr/>
        </p:nvSpPr>
        <p:spPr>
          <a:xfrm>
            <a:off x="4374000" y="914400"/>
            <a:ext cx="2880000" cy="400110"/>
          </a:xfrm>
          <a:prstGeom prst="rect">
            <a:avLst/>
          </a:prstGeom>
          <a:noFill/>
        </p:spPr>
        <p:txBody>
          <a:bodyPr wrap="square" rtlCol="0">
            <a:spAutoFit/>
          </a:bodyPr>
          <a:lstStyle/>
          <a:p>
            <a:pPr algn="ctr"/>
            <a:r>
              <a:rPr lang="en" altLang="zh-CN" sz="2000" b="1" dirty="0">
                <a:latin typeface="微软雅黑" panose="020B0503020204020204" pitchFamily="34" charset="-122"/>
                <a:ea typeface="微软雅黑" panose="020B0503020204020204" pitchFamily="34" charset="-122"/>
              </a:rPr>
              <a:t>内存映射</a:t>
            </a:r>
            <a:endParaRPr lang="zh-CN" altLang="en-US" sz="2000" b="1" dirty="0">
              <a:latin typeface="微软雅黑" panose="020B0503020204020204" pitchFamily="34" charset="-122"/>
              <a:ea typeface="微软雅黑" panose="020B0503020204020204" pitchFamily="34" charset="-122"/>
            </a:endParaRPr>
          </a:p>
        </p:txBody>
      </p:sp>
      <p:sp>
        <p:nvSpPr>
          <p:cNvPr id="8" name="Google Shape;119;p22"/>
          <p:cNvSpPr txBox="1">
            <a:spLocks/>
          </p:cNvSpPr>
          <p:nvPr/>
        </p:nvSpPr>
        <p:spPr>
          <a:xfrm>
            <a:off x="3024000" y="1584000"/>
            <a:ext cx="5802163" cy="232810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Wingdings" panose="05000000000000000000" pitchFamily="2" charset="2"/>
              <a:buChar char="n"/>
            </a:pPr>
            <a:r>
              <a:rPr lang="zh-CN" altLang="en-US" dirty="0">
                <a:latin typeface="微软雅黑" panose="020B0503020204020204" pitchFamily="34" charset="-122"/>
                <a:ea typeface="微软雅黑" panose="020B0503020204020204" pitchFamily="34" charset="-122"/>
              </a:rPr>
              <a:t>内存映射文件，把硬盘上文件映射到物理内存，然后操作这块物理内存就是在操作实际的硬盘空间，不需要经过内核态传递</a:t>
            </a:r>
            <a:r>
              <a:rPr lang="zh-CN" altLang="en-US"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endParaRPr lang="en-US" altLang="zh-CN"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声音资源：完全位于内存中，可降低到</a:t>
            </a:r>
            <a:r>
              <a:rPr lang="en-US" altLang="zh-CN" dirty="0" smtClean="0">
                <a:latin typeface="微软雅黑" panose="020B0503020204020204" pitchFamily="34" charset="-122"/>
                <a:ea typeface="微软雅黑" panose="020B0503020204020204" pitchFamily="34" charset="-122"/>
              </a:rPr>
              <a:t>0M</a:t>
            </a:r>
          </a:p>
          <a:p>
            <a:r>
              <a:rPr lang="zh-CN" altLang="en-US" dirty="0" smtClean="0">
                <a:latin typeface="微软雅黑" panose="020B0503020204020204" pitchFamily="34" charset="-122"/>
                <a:ea typeface="微软雅黑" panose="020B0503020204020204" pitchFamily="34" charset="-122"/>
              </a:rPr>
              <a:t> </a:t>
            </a:r>
            <a:endParaRPr lang="en-US" altLang="zh-CN"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动画：完全位于内存中，可降低至</a:t>
            </a:r>
            <a:r>
              <a:rPr lang="en-US" altLang="zh-CN" dirty="0" smtClean="0">
                <a:latin typeface="微软雅黑" panose="020B0503020204020204" pitchFamily="34" charset="-122"/>
                <a:ea typeface="微软雅黑" panose="020B0503020204020204" pitchFamily="34" charset="-122"/>
              </a:rPr>
              <a:t>0M</a:t>
            </a:r>
          </a:p>
          <a:p>
            <a:pPr marL="285750" indent="-285750">
              <a:buFont typeface="Wingdings" panose="05000000000000000000" pitchFamily="2" charset="2"/>
              <a:buChar char="n"/>
            </a:pPr>
            <a:endParaRPr lang="en-US" altLang="zh-CN"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模型：部分位于内存中，可保证不占用内存</a:t>
            </a:r>
          </a:p>
          <a:p>
            <a:pPr marL="285750" indent="-285750">
              <a:spcBef>
                <a:spcPts val="1600"/>
              </a:spcBef>
              <a:buFont typeface="Wingdings" panose="05000000000000000000" pitchFamily="2" charset="2"/>
              <a:buChar char="n"/>
            </a:pPr>
            <a:r>
              <a:rPr lang="zh-CN" altLang="en-US" dirty="0" smtClean="0">
                <a:solidFill>
                  <a:schemeClr val="bg2">
                    <a:lumMod val="50000"/>
                  </a:schemeClr>
                </a:solidFill>
                <a:latin typeface="微软雅黑" panose="020B0503020204020204" pitchFamily="34" charset="-122"/>
                <a:ea typeface="微软雅黑" panose="020B0503020204020204" pitchFamily="34" charset="-122"/>
              </a:rPr>
              <a:t>纹理：占用显存，内存占用低。</a:t>
            </a:r>
          </a:p>
          <a:p>
            <a:pPr>
              <a:spcBef>
                <a:spcPts val="1600"/>
              </a:spcBef>
              <a:spcAft>
                <a:spcPts val="1600"/>
              </a:spcAft>
            </a:pPr>
            <a:endParaRPr lang="zh-CN" altLang="en-US" sz="2400" dirty="0"/>
          </a:p>
        </p:txBody>
      </p:sp>
      <p:sp>
        <p:nvSpPr>
          <p:cNvPr id="5" name="文本框 4"/>
          <p:cNvSpPr txBox="1"/>
          <p:nvPr/>
        </p:nvSpPr>
        <p:spPr>
          <a:xfrm>
            <a:off x="3121436" y="4181591"/>
            <a:ext cx="4493538" cy="523220"/>
          </a:xfrm>
          <a:prstGeom prst="rect">
            <a:avLst/>
          </a:prstGeom>
          <a:noFill/>
        </p:spPr>
        <p:txBody>
          <a:bodyPr wrap="none" rtlCol="0">
            <a:spAutoFit/>
          </a:bodyPr>
          <a:lstStyle/>
          <a:p>
            <a:r>
              <a:rPr lang="zh-CN" altLang="en-US" dirty="0">
                <a:solidFill>
                  <a:srgbClr val="C00000"/>
                </a:solidFill>
                <a:latin typeface="微软雅黑" panose="020B0503020204020204" pitchFamily="34" charset="-122"/>
                <a:ea typeface="微软雅黑" panose="020B0503020204020204" pitchFamily="34" charset="-122"/>
              </a:rPr>
              <a:t>注意：使用内存映射后，资源无法压缩</a:t>
            </a:r>
            <a:r>
              <a:rPr lang="zh-CN" altLang="en-US" dirty="0" smtClean="0">
                <a:solidFill>
                  <a:srgbClr val="C00000"/>
                </a:solidFill>
                <a:latin typeface="微软雅黑" panose="020B0503020204020204" pitchFamily="34" charset="-122"/>
                <a:ea typeface="微软雅黑" panose="020B0503020204020204" pitchFamily="34" charset="-122"/>
              </a:rPr>
              <a:t>，端大小增加。</a:t>
            </a:r>
            <a:endParaRPr lang="en-US" altLang="zh-CN" dirty="0">
              <a:solidFill>
                <a:srgbClr val="C00000"/>
              </a:solidFill>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40658829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09600" y="2700000"/>
            <a:ext cx="2160000" cy="707886"/>
          </a:xfrm>
          <a:prstGeom prst="rect">
            <a:avLst/>
          </a:prstGeom>
          <a:noFill/>
        </p:spPr>
        <p:txBody>
          <a:bodyPr wrap="square" rtlCol="0">
            <a:spAutoFit/>
          </a:bodyPr>
          <a:lstStyle/>
          <a:p>
            <a:pPr algn="ctr"/>
            <a:r>
              <a:rPr lang="zh-CN" altLang="en-US" sz="2000" b="1" dirty="0" smtClean="0">
                <a:latin typeface="微软雅黑" panose="020B0503020204020204" pitchFamily="34" charset="-122"/>
                <a:ea typeface="微软雅黑" panose="020B0503020204020204" pitchFamily="34" charset="-122"/>
              </a:rPr>
              <a:t>待魂</a:t>
            </a:r>
            <a:endParaRPr lang="en-US" altLang="zh-CN" sz="2000" b="1" dirty="0" smtClean="0">
              <a:latin typeface="微软雅黑" panose="020B0503020204020204" pitchFamily="34" charset="-122"/>
              <a:ea typeface="微软雅黑" panose="020B0503020204020204" pitchFamily="34" charset="-122"/>
            </a:endParaRPr>
          </a:p>
          <a:p>
            <a:pPr algn="ctr"/>
            <a:r>
              <a:rPr lang="zh-CN" altLang="en-US" sz="2000" b="1" dirty="0" smtClean="0">
                <a:latin typeface="微软雅黑" panose="020B0503020204020204" pitchFamily="34" charset="-122"/>
                <a:ea typeface="微软雅黑" panose="020B0503020204020204" pitchFamily="34" charset="-122"/>
              </a:rPr>
              <a:t>优化方案分享</a:t>
            </a:r>
            <a:endParaRPr lang="zh-CN" altLang="en-US" sz="2000" b="1" dirty="0">
              <a:latin typeface="微软雅黑" panose="020B0503020204020204" pitchFamily="34" charset="-122"/>
              <a:ea typeface="微软雅黑" panose="020B0503020204020204" pitchFamily="34" charset="-122"/>
            </a:endParaRPr>
          </a:p>
        </p:txBody>
      </p:sp>
      <p:sp>
        <p:nvSpPr>
          <p:cNvPr id="5" name="文本框 4"/>
          <p:cNvSpPr txBox="1"/>
          <p:nvPr/>
        </p:nvSpPr>
        <p:spPr>
          <a:xfrm>
            <a:off x="4374000" y="914400"/>
            <a:ext cx="2880000" cy="400110"/>
          </a:xfrm>
          <a:prstGeom prst="rect">
            <a:avLst/>
          </a:prstGeom>
          <a:noFill/>
        </p:spPr>
        <p:txBody>
          <a:bodyPr wrap="square" rtlCol="0">
            <a:spAutoFit/>
          </a:bodyPr>
          <a:lstStyle/>
          <a:p>
            <a:pPr algn="ctr"/>
            <a:r>
              <a:rPr lang="zh-CN" altLang="en-US" sz="2000" b="1" dirty="0" smtClean="0">
                <a:latin typeface="微软雅黑" panose="020B0503020204020204" pitchFamily="34" charset="-122"/>
                <a:ea typeface="微软雅黑" panose="020B0503020204020204" pitchFamily="34" charset="-122"/>
              </a:rPr>
              <a:t>目录</a:t>
            </a:r>
            <a:endParaRPr lang="zh-CN" altLang="en-US" sz="2000" b="1" dirty="0">
              <a:latin typeface="微软雅黑" panose="020B0503020204020204" pitchFamily="34" charset="-122"/>
              <a:ea typeface="微软雅黑" panose="020B0503020204020204" pitchFamily="34" charset="-122"/>
            </a:endParaRPr>
          </a:p>
        </p:txBody>
      </p:sp>
      <p:sp>
        <p:nvSpPr>
          <p:cNvPr id="7" name="文本框 6"/>
          <p:cNvSpPr txBox="1"/>
          <p:nvPr/>
        </p:nvSpPr>
        <p:spPr>
          <a:xfrm>
            <a:off x="3108302" y="1832966"/>
            <a:ext cx="5150901" cy="2585323"/>
          </a:xfrm>
          <a:prstGeom prst="rect">
            <a:avLst/>
          </a:prstGeom>
          <a:noFill/>
        </p:spPr>
        <p:txBody>
          <a:bodyPr wrap="square" rtlCol="0">
            <a:spAutoFit/>
          </a:bodyPr>
          <a:lstStyle/>
          <a:p>
            <a:pPr marL="285750" indent="-285750">
              <a:buFont typeface="Wingdings" panose="05000000000000000000" pitchFamily="2" charset="2"/>
              <a:buChar char="n"/>
            </a:pPr>
            <a:r>
              <a:rPr lang="zh-CN" altLang="en-US" sz="1800" b="1" dirty="0" smtClean="0">
                <a:latin typeface="微软雅黑" panose="020B0503020204020204" pitchFamily="34" charset="-122"/>
                <a:ea typeface="微软雅黑" panose="020B0503020204020204" pitchFamily="34" charset="-122"/>
              </a:rPr>
              <a:t>游戏简介</a:t>
            </a:r>
            <a:endParaRPr lang="en-US" altLang="zh-CN" sz="1800" b="1"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en-US" altLang="zh-CN" sz="1800" b="1"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sz="1800" b="1" dirty="0" smtClean="0">
                <a:latin typeface="微软雅黑" panose="020B0503020204020204" pitchFamily="34" charset="-122"/>
                <a:ea typeface="微软雅黑" panose="020B0503020204020204" pitchFamily="34" charset="-122"/>
              </a:rPr>
              <a:t>渲染效果优化</a:t>
            </a:r>
            <a:endParaRPr lang="en-US" altLang="zh-CN" sz="1800" b="1"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en-US" altLang="zh-CN" sz="1800" b="1"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sz="1800" b="1" dirty="0" smtClean="0">
                <a:latin typeface="微软雅黑" panose="020B0503020204020204" pitchFamily="34" charset="-122"/>
                <a:ea typeface="微软雅黑" panose="020B0503020204020204" pitchFamily="34" charset="-122"/>
              </a:rPr>
              <a:t>内存优化</a:t>
            </a:r>
            <a:endParaRPr lang="en-US" altLang="zh-CN" sz="1800" b="1"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en-US" altLang="zh-CN" sz="1800" b="1"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sz="1800" b="1" dirty="0" smtClean="0">
                <a:latin typeface="微软雅黑" panose="020B0503020204020204" pitchFamily="34" charset="-122"/>
                <a:ea typeface="微软雅黑" panose="020B0503020204020204" pitchFamily="34" charset="-122"/>
              </a:rPr>
              <a:t>渲染性能优化</a:t>
            </a:r>
            <a:endParaRPr lang="en-US" altLang="zh-CN" sz="1800" b="1"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en-US" altLang="zh-CN" sz="1800" b="1"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sz="1800" b="1" dirty="0" smtClean="0">
                <a:latin typeface="微软雅黑" panose="020B0503020204020204" pitchFamily="34" charset="-122"/>
                <a:ea typeface="微软雅黑" panose="020B0503020204020204" pitchFamily="34" charset="-122"/>
              </a:rPr>
              <a:t>能耗优化</a:t>
            </a:r>
            <a:endParaRPr lang="zh-CN" altLang="en-US" sz="1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82784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09600" y="2700000"/>
            <a:ext cx="2160000" cy="432000"/>
          </a:xfrm>
          <a:prstGeom prst="rect">
            <a:avLst/>
          </a:prstGeom>
          <a:noFill/>
        </p:spPr>
        <p:txBody>
          <a:bodyPr wrap="square" rtlCol="0">
            <a:spAutoFit/>
          </a:bodyPr>
          <a:lstStyle/>
          <a:p>
            <a:pPr algn="ctr"/>
            <a:r>
              <a:rPr lang="zh-CN" altLang="en-US" sz="2000" b="1" dirty="0" smtClean="0">
                <a:latin typeface="微软雅黑" panose="020B0503020204020204" pitchFamily="34" charset="-122"/>
                <a:ea typeface="微软雅黑" panose="020B0503020204020204" pitchFamily="34" charset="-122"/>
              </a:rPr>
              <a:t>内存优化</a:t>
            </a:r>
            <a:endParaRPr lang="zh-CN" altLang="en-US" sz="2000" b="1" dirty="0">
              <a:latin typeface="微软雅黑" panose="020B0503020204020204" pitchFamily="34" charset="-122"/>
              <a:ea typeface="微软雅黑" panose="020B0503020204020204" pitchFamily="34" charset="-122"/>
            </a:endParaRPr>
          </a:p>
        </p:txBody>
      </p:sp>
      <p:sp>
        <p:nvSpPr>
          <p:cNvPr id="7" name="文本框 6"/>
          <p:cNvSpPr txBox="1"/>
          <p:nvPr/>
        </p:nvSpPr>
        <p:spPr>
          <a:xfrm>
            <a:off x="4374000" y="914400"/>
            <a:ext cx="2880000" cy="400110"/>
          </a:xfrm>
          <a:prstGeom prst="rect">
            <a:avLst/>
          </a:prstGeom>
          <a:noFill/>
        </p:spPr>
        <p:txBody>
          <a:bodyPr wrap="square" rtlCol="0">
            <a:spAutoFit/>
          </a:bodyPr>
          <a:lstStyle/>
          <a:p>
            <a:pPr algn="ctr"/>
            <a:r>
              <a:rPr lang="en" altLang="zh-CN" sz="2000" b="1" dirty="0">
                <a:latin typeface="微软雅黑" panose="020B0503020204020204" pitchFamily="34" charset="-122"/>
                <a:ea typeface="微软雅黑" panose="020B0503020204020204" pitchFamily="34" charset="-122"/>
              </a:rPr>
              <a:t>配置表优化(gbeans)</a:t>
            </a:r>
            <a:endParaRPr lang="zh-CN" altLang="en-US" sz="2000" b="1" dirty="0">
              <a:latin typeface="微软雅黑" panose="020B0503020204020204" pitchFamily="34" charset="-122"/>
              <a:ea typeface="微软雅黑" panose="020B0503020204020204" pitchFamily="34" charset="-122"/>
            </a:endParaRPr>
          </a:p>
        </p:txBody>
      </p:sp>
      <p:sp>
        <p:nvSpPr>
          <p:cNvPr id="8" name="Google Shape;119;p22"/>
          <p:cNvSpPr txBox="1">
            <a:spLocks/>
          </p:cNvSpPr>
          <p:nvPr/>
        </p:nvSpPr>
        <p:spPr>
          <a:xfrm>
            <a:off x="3024000" y="1584000"/>
            <a:ext cx="5802163" cy="313790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lvl="0" indent="-285750">
              <a:buFont typeface="Wingdings" panose="05000000000000000000" pitchFamily="2" charset="2"/>
              <a:buChar char="n"/>
            </a:pPr>
            <a:r>
              <a:rPr lang="en-US" altLang="zh-CN" sz="1800" dirty="0" err="1" smtClean="0">
                <a:latin typeface="微软雅黑" panose="020B0503020204020204" pitchFamily="34" charset="-122"/>
                <a:ea typeface="微软雅黑" panose="020B0503020204020204" pitchFamily="34" charset="-122"/>
              </a:rPr>
              <a:t>Gbeans</a:t>
            </a:r>
            <a:r>
              <a:rPr lang="zh-CN" altLang="en-US" sz="1800" dirty="0" smtClean="0">
                <a:latin typeface="微软雅黑" panose="020B0503020204020204" pitchFamily="34" charset="-122"/>
                <a:ea typeface="微软雅黑" panose="020B0503020204020204" pitchFamily="34" charset="-122"/>
              </a:rPr>
              <a:t>是待魂使用的配置表方案，由策划决定数值类型并以</a:t>
            </a:r>
            <a:r>
              <a:rPr lang="en-US" altLang="zh-CN" sz="1800" dirty="0" err="1" smtClean="0">
                <a:latin typeface="微软雅黑" panose="020B0503020204020204" pitchFamily="34" charset="-122"/>
                <a:ea typeface="微软雅黑" panose="020B0503020204020204" pitchFamily="34" charset="-122"/>
              </a:rPr>
              <a:t>Execl</a:t>
            </a:r>
            <a:r>
              <a:rPr lang="zh-CN" altLang="en-US" sz="1800" dirty="0" smtClean="0">
                <a:latin typeface="微软雅黑" panose="020B0503020204020204" pitchFamily="34" charset="-122"/>
                <a:ea typeface="微软雅黑" panose="020B0503020204020204" pitchFamily="34" charset="-122"/>
              </a:rPr>
              <a:t>为主要配表工具进行开发，最后生成对应的加载代码与</a:t>
            </a:r>
            <a:r>
              <a:rPr lang="en-US" altLang="zh-CN" sz="1800" dirty="0" smtClean="0">
                <a:latin typeface="微软雅黑" panose="020B0503020204020204" pitchFamily="34" charset="-122"/>
                <a:ea typeface="微软雅黑" panose="020B0503020204020204" pitchFamily="34" charset="-122"/>
              </a:rPr>
              <a:t>Bin</a:t>
            </a:r>
            <a:r>
              <a:rPr lang="zh-CN" altLang="en-US" sz="1800" dirty="0" smtClean="0">
                <a:latin typeface="微软雅黑" panose="020B0503020204020204" pitchFamily="34" charset="-122"/>
                <a:ea typeface="微软雅黑" panose="020B0503020204020204" pitchFamily="34" charset="-122"/>
              </a:rPr>
              <a:t>文件供程序使用。类似于</a:t>
            </a:r>
            <a:r>
              <a:rPr lang="en-US" altLang="zh-CN" sz="1800" dirty="0" smtClean="0">
                <a:latin typeface="微软雅黑" panose="020B0503020204020204" pitchFamily="34" charset="-122"/>
                <a:ea typeface="微软雅黑" panose="020B0503020204020204" pitchFamily="34" charset="-122"/>
              </a:rPr>
              <a:t>google protocol-buffers</a:t>
            </a:r>
          </a:p>
          <a:p>
            <a:pPr marL="285750" lvl="0" indent="-285750">
              <a:buFont typeface="Wingdings" panose="05000000000000000000" pitchFamily="2" charset="2"/>
              <a:buChar char="n"/>
            </a:pPr>
            <a:r>
              <a:rPr lang="en-US" altLang="zh-CN" sz="1800" dirty="0" err="1" smtClean="0">
                <a:latin typeface="微软雅黑" panose="020B0503020204020204" pitchFamily="34" charset="-122"/>
                <a:ea typeface="微软雅黑" panose="020B0503020204020204" pitchFamily="34" charset="-122"/>
              </a:rPr>
              <a:t>Gbeans</a:t>
            </a:r>
            <a:r>
              <a:rPr lang="zh-CN" altLang="en-US" sz="1800" dirty="0" smtClean="0">
                <a:latin typeface="微软雅黑" panose="020B0503020204020204" pitchFamily="34" charset="-122"/>
                <a:ea typeface="微软雅黑" panose="020B0503020204020204" pitchFamily="34" charset="-122"/>
              </a:rPr>
              <a:t>通过</a:t>
            </a:r>
            <a:r>
              <a:rPr lang="en-US" altLang="zh-CN" sz="1800" dirty="0" smtClean="0">
                <a:latin typeface="微软雅黑" panose="020B0503020204020204" pitchFamily="34" charset="-122"/>
                <a:ea typeface="微软雅黑" panose="020B0503020204020204" pitchFamily="34" charset="-122"/>
              </a:rPr>
              <a:t>ID</a:t>
            </a:r>
            <a:r>
              <a:rPr lang="zh-CN" altLang="en-US" sz="1800" dirty="0" smtClean="0">
                <a:latin typeface="微软雅黑" panose="020B0503020204020204" pitchFamily="34" charset="-122"/>
                <a:ea typeface="微软雅黑" panose="020B0503020204020204" pitchFamily="34" charset="-122"/>
              </a:rPr>
              <a:t>号快速定位数据位置，只在需要数据的时候才执行加载。无需像</a:t>
            </a:r>
            <a:r>
              <a:rPr lang="en-US" altLang="zh-CN" sz="1800" dirty="0" smtClean="0">
                <a:latin typeface="微软雅黑" panose="020B0503020204020204" pitchFamily="34" charset="-122"/>
                <a:ea typeface="微软雅黑" panose="020B0503020204020204" pitchFamily="34" charset="-122"/>
              </a:rPr>
              <a:t>xml</a:t>
            </a:r>
            <a:r>
              <a:rPr lang="zh-CN" altLang="en-US" sz="1800" dirty="0" smtClean="0">
                <a:latin typeface="微软雅黑" panose="020B0503020204020204" pitchFamily="34" charset="-122"/>
                <a:ea typeface="微软雅黑" panose="020B0503020204020204" pitchFamily="34" charset="-122"/>
              </a:rPr>
              <a:t>加载整张表，加载速度快，内存占用低。</a:t>
            </a:r>
            <a:endParaRPr lang="en-US" altLang="zh-CN" sz="1800"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r>
              <a:rPr lang="zh-CN" altLang="en-US" sz="1800" dirty="0" smtClean="0">
                <a:latin typeface="微软雅黑" panose="020B0503020204020204" pitchFamily="34" charset="-122"/>
                <a:ea typeface="微软雅黑" panose="020B0503020204020204" pitchFamily="34" charset="-122"/>
              </a:rPr>
              <a:t>生成的代码拥有类型信息和必要的逻辑代码，减少程序工作量，并且大大降低出错概率</a:t>
            </a:r>
            <a:endParaRPr lang="en-US" altLang="zh-CN" sz="1800" dirty="0" smtClean="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1979065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09600" y="2700000"/>
            <a:ext cx="2160000" cy="432000"/>
          </a:xfrm>
          <a:prstGeom prst="rect">
            <a:avLst/>
          </a:prstGeom>
          <a:noFill/>
        </p:spPr>
        <p:txBody>
          <a:bodyPr wrap="square" rtlCol="0">
            <a:spAutoFit/>
          </a:bodyPr>
          <a:lstStyle/>
          <a:p>
            <a:pPr algn="ctr"/>
            <a:r>
              <a:rPr lang="zh-CN" altLang="en-US" sz="2000" b="1" dirty="0" smtClean="0">
                <a:latin typeface="微软雅黑" panose="020B0503020204020204" pitchFamily="34" charset="-122"/>
                <a:ea typeface="微软雅黑" panose="020B0503020204020204" pitchFamily="34" charset="-122"/>
              </a:rPr>
              <a:t>内存优化</a:t>
            </a:r>
            <a:endParaRPr lang="zh-CN" altLang="en-US" sz="2000" b="1" dirty="0">
              <a:latin typeface="微软雅黑" panose="020B0503020204020204" pitchFamily="34" charset="-122"/>
              <a:ea typeface="微软雅黑" panose="020B0503020204020204" pitchFamily="34" charset="-122"/>
            </a:endParaRPr>
          </a:p>
        </p:txBody>
      </p:sp>
      <p:sp>
        <p:nvSpPr>
          <p:cNvPr id="7" name="文本框 6"/>
          <p:cNvSpPr txBox="1"/>
          <p:nvPr/>
        </p:nvSpPr>
        <p:spPr>
          <a:xfrm>
            <a:off x="4010160" y="962350"/>
            <a:ext cx="3829842" cy="400110"/>
          </a:xfrm>
          <a:prstGeom prst="rect">
            <a:avLst/>
          </a:prstGeom>
          <a:noFill/>
        </p:spPr>
        <p:txBody>
          <a:bodyPr wrap="square" rtlCol="0">
            <a:spAutoFit/>
          </a:bodyPr>
          <a:lstStyle/>
          <a:p>
            <a:pPr algn="ctr"/>
            <a:r>
              <a:rPr lang="zh-CN" altLang="en-US" sz="2000" b="1" dirty="0" smtClean="0">
                <a:latin typeface="微软雅黑" panose="020B0503020204020204" pitchFamily="34" charset="-122"/>
                <a:ea typeface="微软雅黑" panose="020B0503020204020204" pitchFamily="34" charset="-122"/>
              </a:rPr>
              <a:t>通用分页系统</a:t>
            </a:r>
            <a:r>
              <a:rPr lang="en-US" altLang="zh-CN" sz="2000" b="1" dirty="0" smtClean="0">
                <a:latin typeface="微软雅黑" panose="020B0503020204020204" pitchFamily="34" charset="-122"/>
                <a:ea typeface="微软雅黑" panose="020B0503020204020204" pitchFamily="34" charset="-122"/>
              </a:rPr>
              <a:t>(Scene Streamer)</a:t>
            </a:r>
            <a:endParaRPr lang="zh-CN" altLang="en-US" sz="2000" b="1" dirty="0">
              <a:latin typeface="微软雅黑" panose="020B0503020204020204" pitchFamily="34" charset="-122"/>
              <a:ea typeface="微软雅黑" panose="020B0503020204020204" pitchFamily="34" charset="-122"/>
            </a:endParaRPr>
          </a:p>
        </p:txBody>
      </p:sp>
      <p:sp>
        <p:nvSpPr>
          <p:cNvPr id="8" name="Google Shape;119;p22"/>
          <p:cNvSpPr txBox="1">
            <a:spLocks/>
          </p:cNvSpPr>
          <p:nvPr/>
        </p:nvSpPr>
        <p:spPr>
          <a:xfrm>
            <a:off x="3024000" y="1584000"/>
            <a:ext cx="5802163" cy="313790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lvl="0" indent="-285750">
              <a:buFont typeface="Wingdings" panose="05000000000000000000" pitchFamily="2" charset="2"/>
              <a:buChar char="n"/>
            </a:pPr>
            <a:r>
              <a:rPr lang="en-US" altLang="zh-CN" sz="1800" dirty="0" smtClean="0">
                <a:latin typeface="微软雅黑" panose="020B0503020204020204" pitchFamily="34" charset="-122"/>
                <a:ea typeface="微软雅黑" panose="020B0503020204020204" pitchFamily="34" charset="-122"/>
              </a:rPr>
              <a:t>Scene Streamer</a:t>
            </a:r>
            <a:r>
              <a:rPr lang="zh-CN" altLang="en-US" sz="1800" dirty="0" smtClean="0">
                <a:latin typeface="微软雅黑" panose="020B0503020204020204" pitchFamily="34" charset="-122"/>
                <a:ea typeface="微软雅黑" panose="020B0503020204020204" pitchFamily="34" charset="-122"/>
              </a:rPr>
              <a:t>，把大世界划分为虚拟块进行管理。游戏异步加载位于主角一定范围内的场景资源</a:t>
            </a:r>
            <a:r>
              <a:rPr lang="zh-CN" altLang="en-US" sz="1800" dirty="0" smtClean="0">
                <a:latin typeface="微软雅黑" panose="020B0503020204020204" pitchFamily="34" charset="-122"/>
                <a:ea typeface="微软雅黑" panose="020B0503020204020204" pitchFamily="34" charset="-122"/>
              </a:rPr>
              <a:t>，从而降代需</a:t>
            </a:r>
            <a:r>
              <a:rPr lang="zh-CN" altLang="en-US" sz="1800" dirty="0" smtClean="0">
                <a:latin typeface="微软雅黑" panose="020B0503020204020204" pitchFamily="34" charset="-122"/>
                <a:ea typeface="微软雅黑" panose="020B0503020204020204" pitchFamily="34" charset="-122"/>
              </a:rPr>
              <a:t>要加载及更新的结点数量，使得待</a:t>
            </a:r>
            <a:r>
              <a:rPr lang="zh-CN" altLang="en-US" sz="1800" dirty="0" smtClean="0">
                <a:latin typeface="微软雅黑" panose="020B0503020204020204" pitchFamily="34" charset="-122"/>
                <a:ea typeface="微软雅黑" panose="020B0503020204020204" pitchFamily="34" charset="-122"/>
              </a:rPr>
              <a:t>魂可以支</a:t>
            </a:r>
            <a:r>
              <a:rPr lang="zh-CN" altLang="en-US" sz="1800" dirty="0" smtClean="0">
                <a:latin typeface="微软雅黑" panose="020B0503020204020204" pitchFamily="34" charset="-122"/>
                <a:ea typeface="微软雅黑" panose="020B0503020204020204" pitchFamily="34" charset="-122"/>
              </a:rPr>
              <a:t>持更大场景。</a:t>
            </a:r>
            <a:endParaRPr lang="en-US" altLang="zh-CN" sz="1800" dirty="0" smtClean="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endParaRPr lang="en-US" altLang="zh-CN" sz="1800" dirty="0">
              <a:latin typeface="微软雅黑" panose="020B0503020204020204" pitchFamily="34" charset="-122"/>
              <a:ea typeface="微软雅黑" panose="020B0503020204020204" pitchFamily="34" charset="-122"/>
            </a:endParaRPr>
          </a:p>
          <a:p>
            <a:pPr marL="285750" lvl="0" indent="-285750">
              <a:buFont typeface="Wingdings" panose="05000000000000000000" pitchFamily="2" charset="2"/>
              <a:buChar char="n"/>
            </a:pPr>
            <a:r>
              <a:rPr lang="zh-CN" altLang="en-US" sz="1800" dirty="0" smtClean="0">
                <a:latin typeface="微软雅黑" panose="020B0503020204020204" pitchFamily="34" charset="-122"/>
                <a:ea typeface="微软雅黑" panose="020B0503020204020204" pitchFamily="34" charset="-122"/>
              </a:rPr>
              <a:t>渲染结点时，修改结点世界矩</a:t>
            </a:r>
            <a:r>
              <a:rPr lang="zh-CN" altLang="en-US" sz="1800" dirty="0" smtClean="0">
                <a:latin typeface="微软雅黑" panose="020B0503020204020204" pitchFamily="34" charset="-122"/>
                <a:ea typeface="微软雅黑" panose="020B0503020204020204" pitchFamily="34" charset="-122"/>
              </a:rPr>
              <a:t>阵使其位移为零，</a:t>
            </a:r>
            <a:r>
              <a:rPr lang="zh-CN" altLang="en-US" sz="1800" dirty="0" smtClean="0">
                <a:latin typeface="微软雅黑" panose="020B0503020204020204" pitchFamily="34" charset="-122"/>
                <a:ea typeface="微软雅黑" panose="020B0503020204020204" pitchFamily="34" charset="-122"/>
              </a:rPr>
              <a:t>及摄像机世界矩阵。使得传入</a:t>
            </a:r>
            <a:r>
              <a:rPr lang="zh-CN" altLang="en-US" sz="1800" dirty="0" smtClean="0">
                <a:latin typeface="微软雅黑" panose="020B0503020204020204" pitchFamily="34" charset="-122"/>
                <a:ea typeface="微软雅黑" panose="020B0503020204020204" pitchFamily="34" charset="-122"/>
              </a:rPr>
              <a:t>到着色器中</a:t>
            </a:r>
            <a:r>
              <a:rPr lang="zh-CN" altLang="en-US" sz="1800" dirty="0" smtClean="0">
                <a:latin typeface="微软雅黑" panose="020B0503020204020204" pitchFamily="34" charset="-122"/>
                <a:ea typeface="微软雅黑" panose="020B0503020204020204" pitchFamily="34" charset="-122"/>
              </a:rPr>
              <a:t>的位移参数为摄像机相对于结点的相对坐标数据。解决浮点数精度不足导</a:t>
            </a:r>
            <a:r>
              <a:rPr lang="zh-CN" altLang="en-US" sz="1800" dirty="0" smtClean="0">
                <a:latin typeface="微软雅黑" panose="020B0503020204020204" pitchFamily="34" charset="-122"/>
                <a:ea typeface="微软雅黑" panose="020B0503020204020204" pitchFamily="34" charset="-122"/>
              </a:rPr>
              <a:t>致距中</a:t>
            </a:r>
            <a:r>
              <a:rPr lang="zh-CN" altLang="en-US" sz="1800" dirty="0" smtClean="0">
                <a:latin typeface="微软雅黑" panose="020B0503020204020204" pitchFamily="34" charset="-122"/>
                <a:ea typeface="微软雅黑" panose="020B0503020204020204" pitchFamily="34" charset="-122"/>
              </a:rPr>
              <a:t>心点较多的物体产生的渲染</a:t>
            </a:r>
            <a:r>
              <a:rPr lang="en-US" altLang="zh-CN" sz="1800" dirty="0" smtClean="0">
                <a:latin typeface="微软雅黑" panose="020B0503020204020204" pitchFamily="34" charset="-122"/>
                <a:ea typeface="微软雅黑" panose="020B0503020204020204" pitchFamily="34" charset="-122"/>
              </a:rPr>
              <a:t>BUG</a:t>
            </a:r>
          </a:p>
        </p:txBody>
      </p:sp>
    </p:spTree>
    <p:extLst>
      <p:ext uri="{BB962C8B-B14F-4D97-AF65-F5344CB8AC3E}">
        <p14:creationId xmlns:p14="http://schemas.microsoft.com/office/powerpoint/2010/main" val="319785280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4374000" y="914400"/>
            <a:ext cx="2880000" cy="400110"/>
          </a:xfrm>
          <a:prstGeom prst="rect">
            <a:avLst/>
          </a:prstGeom>
          <a:noFill/>
        </p:spPr>
        <p:txBody>
          <a:bodyPr wrap="square" rtlCol="0">
            <a:spAutoFit/>
          </a:bodyPr>
          <a:lstStyle/>
          <a:p>
            <a:pPr algn="ctr"/>
            <a:r>
              <a:rPr lang="en" altLang="zh-CN" sz="2000" b="1" dirty="0">
                <a:latin typeface="微软雅黑" panose="020B0503020204020204" pitchFamily="34" charset="-122"/>
                <a:ea typeface="微软雅黑" panose="020B0503020204020204" pitchFamily="34" charset="-122"/>
              </a:rPr>
              <a:t>场景筛选</a:t>
            </a:r>
            <a:endParaRPr lang="zh-CN" altLang="en-US" sz="2000" b="1" dirty="0">
              <a:latin typeface="微软雅黑" panose="020B0503020204020204" pitchFamily="34" charset="-122"/>
              <a:ea typeface="微软雅黑" panose="020B0503020204020204" pitchFamily="34" charset="-122"/>
            </a:endParaRPr>
          </a:p>
        </p:txBody>
      </p:sp>
      <p:sp>
        <p:nvSpPr>
          <p:cNvPr id="8" name="Google Shape;119;p22"/>
          <p:cNvSpPr txBox="1">
            <a:spLocks/>
          </p:cNvSpPr>
          <p:nvPr/>
        </p:nvSpPr>
        <p:spPr>
          <a:xfrm>
            <a:off x="3024000" y="1584000"/>
            <a:ext cx="5802163" cy="313790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spcBef>
                <a:spcPts val="1600"/>
              </a:spcBef>
              <a:spcAft>
                <a:spcPts val="1600"/>
              </a:spcAft>
              <a:buFont typeface="Wingdings" pitchFamily="2" charset="2"/>
              <a:buChar char="n"/>
            </a:pPr>
            <a:r>
              <a:rPr lang="zh-CN" altLang="en-US" sz="1800" dirty="0" smtClean="0">
                <a:latin typeface="微软雅黑" panose="020B0503020204020204" pitchFamily="34" charset="-122"/>
                <a:ea typeface="微软雅黑" panose="020B0503020204020204" pitchFamily="34" charset="-122"/>
              </a:rPr>
              <a:t>四叉树</a:t>
            </a:r>
            <a:r>
              <a:rPr lang="en-US"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平</a:t>
            </a:r>
            <a:r>
              <a:rPr lang="zh-CN" altLang="en-US" sz="1800" dirty="0">
                <a:latin typeface="微软雅黑" panose="020B0503020204020204" pitchFamily="34" charset="-122"/>
                <a:ea typeface="微软雅黑" panose="020B0503020204020204" pitchFamily="34" charset="-122"/>
              </a:rPr>
              <a:t>截头体</a:t>
            </a:r>
            <a:r>
              <a:rPr lang="zh-CN" altLang="en-US" sz="1800" dirty="0" smtClean="0">
                <a:latin typeface="微软雅黑" panose="020B0503020204020204" pitchFamily="34" charset="-122"/>
                <a:ea typeface="微软雅黑" panose="020B0503020204020204" pitchFamily="34" charset="-122"/>
              </a:rPr>
              <a:t>筛选：可见性剔除</a:t>
            </a:r>
            <a:endParaRPr lang="zh-CN" altLang="en-US" sz="1800" dirty="0">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zh-CN" altLang="en-US" sz="1800" dirty="0">
                <a:latin typeface="微软雅黑" panose="020B0503020204020204" pitchFamily="34" charset="-122"/>
                <a:ea typeface="微软雅黑" panose="020B0503020204020204" pitchFamily="34" charset="-122"/>
              </a:rPr>
              <a:t>分层距离</a:t>
            </a:r>
            <a:r>
              <a:rPr lang="zh-CN" altLang="en-US" sz="1800" dirty="0" smtClean="0">
                <a:latin typeface="微软雅黑" panose="020B0503020204020204" pitchFamily="34" charset="-122"/>
                <a:ea typeface="微软雅黑" panose="020B0503020204020204" pitchFamily="34" charset="-122"/>
              </a:rPr>
              <a:t>筛选：根据物件重要性设置可见距</a:t>
            </a:r>
            <a:r>
              <a:rPr lang="zh-CN" altLang="en-US" sz="1800" dirty="0" smtClean="0">
                <a:latin typeface="微软雅黑" panose="020B0503020204020204" pitchFamily="34" charset="-122"/>
                <a:ea typeface="微软雅黑" panose="020B0503020204020204" pitchFamily="34" charset="-122"/>
              </a:rPr>
              <a:t>离</a:t>
            </a:r>
            <a:r>
              <a:rPr lang="en-US"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草、树、建筑物、地形</a:t>
            </a:r>
            <a:r>
              <a:rPr lang="en-US" altLang="zh-CN"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zh-CN" altLang="en-US" sz="1800" dirty="0">
                <a:latin typeface="微软雅黑" panose="020B0503020204020204" pitchFamily="34" charset="-122"/>
                <a:ea typeface="微软雅黑" panose="020B0503020204020204" pitchFamily="34" charset="-122"/>
              </a:rPr>
              <a:t>遮挡</a:t>
            </a:r>
            <a:r>
              <a:rPr lang="zh-CN" altLang="en-US" sz="1800" dirty="0" smtClean="0">
                <a:latin typeface="微软雅黑" panose="020B0503020204020204" pitchFamily="34" charset="-122"/>
                <a:ea typeface="微软雅黑" panose="020B0503020204020204" pitchFamily="34" charset="-122"/>
              </a:rPr>
              <a:t>剔除：硬件遮挡剔除或软光栅遮挡剔除。使用更小的渲染目标</a:t>
            </a:r>
            <a:r>
              <a:rPr lang="en-US" altLang="zh-CN" sz="1800" dirty="0" smtClean="0">
                <a:latin typeface="微软雅黑" panose="020B0503020204020204" pitchFamily="34" charset="-122"/>
                <a:ea typeface="微软雅黑" panose="020B0503020204020204" pitchFamily="34" charset="-122"/>
              </a:rPr>
              <a:t>(320x240)</a:t>
            </a:r>
            <a:r>
              <a:rPr lang="zh-CN" altLang="en-US" sz="1800" dirty="0" smtClean="0">
                <a:latin typeface="微软雅黑" panose="020B0503020204020204" pitchFamily="34" charset="-122"/>
                <a:ea typeface="微软雅黑" panose="020B0503020204020204" pitchFamily="34" charset="-122"/>
              </a:rPr>
              <a:t>，使用简化模型写深度，使</a:t>
            </a:r>
            <a:r>
              <a:rPr lang="zh-CN" altLang="en-US" sz="1800" dirty="0" smtClean="0">
                <a:latin typeface="微软雅黑" panose="020B0503020204020204" pitchFamily="34" charset="-122"/>
                <a:ea typeface="微软雅黑" panose="020B0503020204020204" pitchFamily="34" charset="-122"/>
              </a:rPr>
              <a:t>用包围盒进行遮挡判断。软光栅遮挡剔除可以辅助实现</a:t>
            </a:r>
            <a:r>
              <a:rPr lang="en-US" altLang="zh-CN" sz="1800" dirty="0" smtClean="0">
                <a:latin typeface="微软雅黑" panose="020B0503020204020204" pitchFamily="34" charset="-122"/>
                <a:ea typeface="微软雅黑" panose="020B0503020204020204" pitchFamily="34" charset="-122"/>
              </a:rPr>
              <a:t>Tile Based Lighting,</a:t>
            </a:r>
            <a:r>
              <a:rPr lang="zh-CN" altLang="en-US" sz="1800" dirty="0" smtClean="0">
                <a:latin typeface="微软雅黑" panose="020B0503020204020204" pitchFamily="34" charset="-122"/>
                <a:ea typeface="微软雅黑" panose="020B0503020204020204" pitchFamily="34" charset="-122"/>
              </a:rPr>
              <a:t>进而实现</a:t>
            </a:r>
            <a:r>
              <a:rPr lang="en-US" altLang="zh-CN" sz="1800" dirty="0" smtClean="0">
                <a:latin typeface="微软雅黑" panose="020B0503020204020204" pitchFamily="34" charset="-122"/>
                <a:ea typeface="微软雅黑" panose="020B0503020204020204" pitchFamily="34" charset="-122"/>
              </a:rPr>
              <a:t>Forward+</a:t>
            </a:r>
            <a:r>
              <a:rPr lang="zh-CN" altLang="en-US" sz="1800" dirty="0" smtClean="0">
                <a:latin typeface="微软雅黑" panose="020B0503020204020204" pitchFamily="34" charset="-122"/>
                <a:ea typeface="微软雅黑" panose="020B0503020204020204" pitchFamily="34" charset="-122"/>
              </a:rPr>
              <a:t>渲染框架。</a:t>
            </a:r>
            <a:endParaRPr lang="zh-CN" altLang="en-US" sz="1800" dirty="0">
              <a:latin typeface="微软雅黑" panose="020B0503020204020204" pitchFamily="34" charset="-122"/>
              <a:ea typeface="微软雅黑" panose="020B0503020204020204" pitchFamily="34" charset="-122"/>
            </a:endParaRPr>
          </a:p>
          <a:p>
            <a:pPr>
              <a:spcBef>
                <a:spcPts val="1600"/>
              </a:spcBef>
              <a:spcAft>
                <a:spcPts val="1600"/>
              </a:spcAft>
            </a:pPr>
            <a:endParaRPr lang="zh-CN" altLang="en-US" sz="2400" dirty="0"/>
          </a:p>
          <a:p>
            <a:pPr marL="342900" indent="-342900">
              <a:spcBef>
                <a:spcPts val="1600"/>
              </a:spcBef>
              <a:spcAft>
                <a:spcPts val="1600"/>
              </a:spcAft>
              <a:buFont typeface="Wingdings" panose="05000000000000000000" pitchFamily="2" charset="2"/>
              <a:buChar char="l"/>
            </a:pPr>
            <a:endParaRPr lang="zh-CN" altLang="en-US" sz="2400" dirty="0"/>
          </a:p>
        </p:txBody>
      </p:sp>
      <p:sp>
        <p:nvSpPr>
          <p:cNvPr id="9" name="文本框 8"/>
          <p:cNvSpPr txBox="1"/>
          <p:nvPr/>
        </p:nvSpPr>
        <p:spPr>
          <a:xfrm>
            <a:off x="309600" y="2700000"/>
            <a:ext cx="2160000" cy="432000"/>
          </a:xfrm>
          <a:prstGeom prst="rect">
            <a:avLst/>
          </a:prstGeom>
          <a:noFill/>
        </p:spPr>
        <p:txBody>
          <a:bodyPr wrap="square" rtlCol="0">
            <a:spAutoFit/>
          </a:bodyPr>
          <a:lstStyle/>
          <a:p>
            <a:pPr algn="ctr"/>
            <a:r>
              <a:rPr lang="zh-CN" altLang="en-US" sz="2000" b="1" dirty="0" smtClean="0">
                <a:ea typeface="微软雅黑" panose="020B0503020204020204" pitchFamily="34" charset="-122"/>
              </a:rPr>
              <a:t>渲染性能优化</a:t>
            </a:r>
            <a:endParaRPr lang="zh-CN" altLang="en-US" sz="20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9620179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4374000" y="914400"/>
            <a:ext cx="2880000" cy="400110"/>
          </a:xfrm>
          <a:prstGeom prst="rect">
            <a:avLst/>
          </a:prstGeom>
          <a:noFill/>
        </p:spPr>
        <p:txBody>
          <a:bodyPr wrap="square" rtlCol="0">
            <a:spAutoFit/>
          </a:bodyPr>
          <a:lstStyle/>
          <a:p>
            <a:pPr algn="ctr"/>
            <a:r>
              <a:rPr lang="en" altLang="zh-CN" sz="2000" b="1" dirty="0">
                <a:latin typeface="微软雅黑" panose="020B0503020204020204" pitchFamily="34" charset="-122"/>
                <a:ea typeface="微软雅黑" panose="020B0503020204020204" pitchFamily="34" charset="-122"/>
              </a:rPr>
              <a:t>批次合并</a:t>
            </a:r>
            <a:endParaRPr lang="zh-CN" altLang="en-US" sz="2000" b="1" dirty="0">
              <a:latin typeface="微软雅黑" panose="020B0503020204020204" pitchFamily="34" charset="-122"/>
              <a:ea typeface="微软雅黑" panose="020B0503020204020204" pitchFamily="34" charset="-122"/>
            </a:endParaRPr>
          </a:p>
        </p:txBody>
      </p:sp>
      <p:sp>
        <p:nvSpPr>
          <p:cNvPr id="8" name="Google Shape;119;p22"/>
          <p:cNvSpPr txBox="1">
            <a:spLocks/>
          </p:cNvSpPr>
          <p:nvPr/>
        </p:nvSpPr>
        <p:spPr>
          <a:xfrm>
            <a:off x="2776092" y="1358679"/>
            <a:ext cx="5802163" cy="313790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spcBef>
                <a:spcPts val="1600"/>
              </a:spcBef>
              <a:spcAft>
                <a:spcPts val="1600"/>
              </a:spcAft>
              <a:buFont typeface="Wingdings" panose="05000000000000000000" pitchFamily="2" charset="2"/>
              <a:buChar char="n"/>
            </a:pPr>
            <a:r>
              <a:rPr lang="zh-CN" altLang="en-US" sz="1800" dirty="0">
                <a:latin typeface="微软雅黑" panose="020B0503020204020204" pitchFamily="34" charset="-122"/>
                <a:ea typeface="微软雅黑" panose="020B0503020204020204" pitchFamily="34" charset="-122"/>
              </a:rPr>
              <a:t>静态</a:t>
            </a:r>
            <a:r>
              <a:rPr lang="zh-CN" altLang="en-US" sz="1800" dirty="0" smtClean="0">
                <a:latin typeface="微软雅黑" panose="020B0503020204020204" pitchFamily="34" charset="-122"/>
                <a:ea typeface="微软雅黑" panose="020B0503020204020204" pitchFamily="34" charset="-122"/>
              </a:rPr>
              <a:t>合并</a:t>
            </a:r>
            <a:r>
              <a:rPr lang="zh-CN" altLang="en-US" sz="1800" dirty="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草</a:t>
            </a:r>
            <a:r>
              <a:rPr lang="zh-CN" altLang="en-US" sz="1800" dirty="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小物件、粒子系</a:t>
            </a:r>
            <a:r>
              <a:rPr lang="zh-CN" altLang="en-US" sz="1800" dirty="0" smtClean="0">
                <a:latin typeface="微软雅黑" panose="020B0503020204020204" pitchFamily="34" charset="-122"/>
                <a:ea typeface="微软雅黑" panose="020B0503020204020204" pitchFamily="34" charset="-122"/>
              </a:rPr>
              <a:t>统</a:t>
            </a:r>
            <a:r>
              <a:rPr lang="en-US"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顶点少，材质简单</a:t>
            </a:r>
            <a:r>
              <a:rPr lang="en-US" altLang="zh-CN"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zh-CN" altLang="en-US" sz="1800" dirty="0" smtClean="0">
                <a:latin typeface="微软雅黑" panose="020B0503020204020204" pitchFamily="34" charset="-122"/>
                <a:ea typeface="微软雅黑" panose="020B0503020204020204" pitchFamily="34" charset="-122"/>
              </a:rPr>
              <a:t>可破坏物使用动画模型、使用刚体控制骨骼结点。在一个批次内实现破碎物渲染</a:t>
            </a:r>
            <a:endParaRPr lang="zh-CN" altLang="en-US" sz="1800" dirty="0">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zh-CN" altLang="en-US" sz="1800" dirty="0">
                <a:latin typeface="微软雅黑" panose="020B0503020204020204" pitchFamily="34" charset="-122"/>
                <a:ea typeface="微软雅黑" panose="020B0503020204020204" pitchFamily="34" charset="-122"/>
              </a:rPr>
              <a:t>硬件</a:t>
            </a:r>
            <a:r>
              <a:rPr lang="zh-CN" altLang="en-US" sz="1800" dirty="0" smtClean="0">
                <a:latin typeface="微软雅黑" panose="020B0503020204020204" pitchFamily="34" charset="-122"/>
                <a:ea typeface="微软雅黑" panose="020B0503020204020204" pitchFamily="34" charset="-122"/>
              </a:rPr>
              <a:t>实例化：</a:t>
            </a:r>
            <a:r>
              <a:rPr lang="en-US" altLang="zh-CN" sz="1800" b="1" dirty="0" err="1" smtClean="0"/>
              <a:t>glDrawArraysInstanced</a:t>
            </a:r>
            <a:r>
              <a:rPr lang="zh-CN" altLang="en-US" sz="1800" b="1" dirty="0" smtClean="0"/>
              <a:t>、   </a:t>
            </a:r>
            <a:r>
              <a:rPr lang="en-US" altLang="zh-CN" sz="1800" b="1" dirty="0" err="1" smtClean="0"/>
              <a:t>glDrawElementsInstanced</a:t>
            </a:r>
            <a:endParaRPr lang="en-US" altLang="zh-CN" sz="1800" dirty="0">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en-US" altLang="zh-CN" sz="1800" dirty="0" smtClean="0">
                <a:latin typeface="微软雅黑" panose="020B0503020204020204" pitchFamily="34" charset="-122"/>
                <a:ea typeface="微软雅黑" panose="020B0503020204020204" pitchFamily="34" charset="-122"/>
              </a:rPr>
              <a:t>UI</a:t>
            </a:r>
            <a:r>
              <a:rPr lang="zh-CN" altLang="en-US" sz="1800" dirty="0">
                <a:latin typeface="微软雅黑" panose="020B0503020204020204" pitchFamily="34" charset="-122"/>
                <a:ea typeface="微软雅黑" panose="020B0503020204020204" pitchFamily="34" charset="-122"/>
              </a:rPr>
              <a:t>批次</a:t>
            </a:r>
            <a:r>
              <a:rPr lang="zh-CN" altLang="en-US" sz="1800" dirty="0" smtClean="0">
                <a:latin typeface="微软雅黑" panose="020B0503020204020204" pitchFamily="34" charset="-122"/>
                <a:ea typeface="微软雅黑" panose="020B0503020204020204" pitchFamily="34" charset="-122"/>
              </a:rPr>
              <a:t>合并：根据渲染层级与覆盖关系动态合并</a:t>
            </a:r>
            <a:endParaRPr lang="zh-CN" altLang="en-US" sz="1800" dirty="0">
              <a:latin typeface="微软雅黑" panose="020B0503020204020204" pitchFamily="34" charset="-122"/>
              <a:ea typeface="微软雅黑" panose="020B0503020204020204" pitchFamily="34" charset="-122"/>
            </a:endParaRPr>
          </a:p>
          <a:p>
            <a:pPr>
              <a:spcBef>
                <a:spcPts val="1600"/>
              </a:spcBef>
              <a:spcAft>
                <a:spcPts val="1600"/>
              </a:spcAft>
            </a:pPr>
            <a:endParaRPr lang="zh-CN" altLang="en-US" sz="2400" dirty="0"/>
          </a:p>
          <a:p>
            <a:pPr marL="342900" indent="-342900">
              <a:spcBef>
                <a:spcPts val="1600"/>
              </a:spcBef>
              <a:spcAft>
                <a:spcPts val="1600"/>
              </a:spcAft>
              <a:buFont typeface="Wingdings" panose="05000000000000000000" pitchFamily="2" charset="2"/>
              <a:buChar char="l"/>
            </a:pPr>
            <a:endParaRPr lang="zh-CN" altLang="en-US" sz="2400" dirty="0"/>
          </a:p>
        </p:txBody>
      </p:sp>
      <p:sp>
        <p:nvSpPr>
          <p:cNvPr id="9" name="文本框 8"/>
          <p:cNvSpPr txBox="1"/>
          <p:nvPr/>
        </p:nvSpPr>
        <p:spPr>
          <a:xfrm>
            <a:off x="309600" y="2700000"/>
            <a:ext cx="2160000" cy="432000"/>
          </a:xfrm>
          <a:prstGeom prst="rect">
            <a:avLst/>
          </a:prstGeom>
          <a:noFill/>
        </p:spPr>
        <p:txBody>
          <a:bodyPr wrap="square" rtlCol="0">
            <a:spAutoFit/>
          </a:bodyPr>
          <a:lstStyle/>
          <a:p>
            <a:pPr algn="ctr"/>
            <a:r>
              <a:rPr lang="zh-CN" altLang="en-US" sz="2000" b="1" dirty="0" smtClean="0">
                <a:ea typeface="微软雅黑" panose="020B0503020204020204" pitchFamily="34" charset="-122"/>
              </a:rPr>
              <a:t>渲染性能优化</a:t>
            </a:r>
            <a:endParaRPr lang="zh-CN" altLang="en-US" sz="20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732222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 name="文本框 3"/>
          <p:cNvSpPr txBox="1"/>
          <p:nvPr/>
        </p:nvSpPr>
        <p:spPr>
          <a:xfrm>
            <a:off x="972812" y="875035"/>
            <a:ext cx="3005951" cy="707886"/>
          </a:xfrm>
          <a:prstGeom prst="rect">
            <a:avLst/>
          </a:prstGeom>
          <a:noFill/>
        </p:spPr>
        <p:txBody>
          <a:bodyPr wrap="none" rtlCol="0">
            <a:spAutoFit/>
          </a:bodyPr>
          <a:lstStyle/>
          <a:p>
            <a:r>
              <a:rPr lang="zh-CN" altLang="en-US" sz="2000" b="1" dirty="0" smtClean="0">
                <a:solidFill>
                  <a:schemeClr val="tx1"/>
                </a:solidFill>
                <a:latin typeface="微软雅黑" panose="020B0503020204020204" pitchFamily="34" charset="-122"/>
                <a:ea typeface="微软雅黑" panose="020B0503020204020204" pitchFamily="34" charset="-122"/>
              </a:rPr>
              <a:t>根据层级材质与遮挡关系</a:t>
            </a:r>
            <a:endParaRPr lang="en-US" altLang="zh-CN" sz="2000" b="1" dirty="0" smtClean="0">
              <a:solidFill>
                <a:schemeClr val="tx1"/>
              </a:solidFill>
              <a:latin typeface="微软雅黑" panose="020B0503020204020204" pitchFamily="34" charset="-122"/>
              <a:ea typeface="微软雅黑" panose="020B0503020204020204" pitchFamily="34" charset="-122"/>
            </a:endParaRPr>
          </a:p>
          <a:p>
            <a:r>
              <a:rPr lang="zh-CN" altLang="en-US" sz="2000" b="1" dirty="0" smtClean="0">
                <a:solidFill>
                  <a:schemeClr val="tx1"/>
                </a:solidFill>
                <a:latin typeface="微软雅黑" panose="020B0503020204020204" pitchFamily="34" charset="-122"/>
                <a:ea typeface="微软雅黑" panose="020B0503020204020204" pitchFamily="34" charset="-122"/>
              </a:rPr>
              <a:t>合并</a:t>
            </a:r>
            <a:r>
              <a:rPr lang="en-US" altLang="zh-CN" sz="2000" b="1" dirty="0" smtClean="0">
                <a:solidFill>
                  <a:schemeClr val="tx1"/>
                </a:solidFill>
                <a:latin typeface="微软雅黑" panose="020B0503020204020204" pitchFamily="34" charset="-122"/>
                <a:ea typeface="微软雅黑" panose="020B0503020204020204" pitchFamily="34" charset="-122"/>
              </a:rPr>
              <a:t>UI</a:t>
            </a:r>
            <a:r>
              <a:rPr lang="zh-CN" altLang="en-US" sz="2000" b="1" dirty="0" smtClean="0">
                <a:solidFill>
                  <a:schemeClr val="tx1"/>
                </a:solidFill>
                <a:latin typeface="微软雅黑" panose="020B0503020204020204" pitchFamily="34" charset="-122"/>
                <a:ea typeface="微软雅黑" panose="020B0503020204020204" pitchFamily="34" charset="-122"/>
              </a:rPr>
              <a:t>。</a:t>
            </a:r>
            <a:endParaRPr lang="en-US" altLang="zh-CN" sz="2000" b="1" dirty="0" smtClean="0">
              <a:solidFill>
                <a:schemeClr val="tx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1575" y="875035"/>
            <a:ext cx="2595399" cy="3393430"/>
          </a:xfrm>
          <a:prstGeom prst="rect">
            <a:avLst/>
          </a:prstGeom>
        </p:spPr>
      </p:pic>
    </p:spTree>
    <p:extLst>
      <p:ext uri="{BB962C8B-B14F-4D97-AF65-F5344CB8AC3E}">
        <p14:creationId xmlns:p14="http://schemas.microsoft.com/office/powerpoint/2010/main" val="260415995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4374000" y="914400"/>
            <a:ext cx="2880000" cy="400110"/>
          </a:xfrm>
          <a:prstGeom prst="rect">
            <a:avLst/>
          </a:prstGeom>
          <a:noFill/>
        </p:spPr>
        <p:txBody>
          <a:bodyPr wrap="square" rtlCol="0">
            <a:spAutoFit/>
          </a:bodyPr>
          <a:lstStyle/>
          <a:p>
            <a:pPr algn="ctr"/>
            <a:r>
              <a:rPr lang="en" altLang="zh-CN" sz="2000" b="1" dirty="0" smtClean="0">
                <a:latin typeface="微软雅黑" panose="020B0503020204020204" pitchFamily="34" charset="-122"/>
                <a:ea typeface="微软雅黑" panose="020B0503020204020204" pitchFamily="34" charset="-122"/>
              </a:rPr>
              <a:t>降低</a:t>
            </a:r>
            <a:r>
              <a:rPr lang="zh-CN" altLang="en-US" sz="2000" b="1" dirty="0" smtClean="0">
                <a:latin typeface="微软雅黑" panose="020B0503020204020204" pitchFamily="34" charset="-122"/>
                <a:ea typeface="微软雅黑" panose="020B0503020204020204" pitchFamily="34" charset="-122"/>
              </a:rPr>
              <a:t>数据传输</a:t>
            </a:r>
            <a:r>
              <a:rPr lang="en" altLang="zh-CN" sz="2000" b="1" dirty="0" smtClean="0">
                <a:latin typeface="微软雅黑" panose="020B0503020204020204" pitchFamily="34" charset="-122"/>
                <a:ea typeface="微软雅黑" panose="020B0503020204020204" pitchFamily="34" charset="-122"/>
              </a:rPr>
              <a:t>带宽</a:t>
            </a:r>
            <a:endParaRPr lang="zh-CN" altLang="en-US" sz="2000" b="1" dirty="0">
              <a:latin typeface="微软雅黑" panose="020B0503020204020204" pitchFamily="34" charset="-122"/>
              <a:ea typeface="微软雅黑" panose="020B0503020204020204" pitchFamily="34" charset="-122"/>
            </a:endParaRPr>
          </a:p>
        </p:txBody>
      </p:sp>
      <p:sp>
        <p:nvSpPr>
          <p:cNvPr id="8" name="Google Shape;119;p22"/>
          <p:cNvSpPr txBox="1">
            <a:spLocks/>
          </p:cNvSpPr>
          <p:nvPr/>
        </p:nvSpPr>
        <p:spPr>
          <a:xfrm>
            <a:off x="3024000" y="1584000"/>
            <a:ext cx="5802163" cy="313790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spcBef>
                <a:spcPts val="1600"/>
              </a:spcBef>
              <a:spcAft>
                <a:spcPts val="1600"/>
              </a:spcAft>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前向渲染还是</a:t>
            </a:r>
            <a:r>
              <a:rPr lang="zh-CN" altLang="en-US" dirty="0">
                <a:latin typeface="微软雅黑" panose="020B0503020204020204" pitchFamily="34" charset="-122"/>
                <a:ea typeface="微软雅黑" panose="020B0503020204020204" pitchFamily="34" charset="-122"/>
              </a:rPr>
              <a:t>延迟</a:t>
            </a:r>
            <a:r>
              <a:rPr lang="zh-CN" altLang="en-US" dirty="0" smtClean="0">
                <a:latin typeface="微软雅黑" panose="020B0503020204020204" pitchFamily="34" charset="-122"/>
                <a:ea typeface="微软雅黑" panose="020B0503020204020204" pitchFamily="34" charset="-122"/>
              </a:rPr>
              <a:t>渲染</a:t>
            </a:r>
            <a:endParaRPr lang="en-US" altLang="zh-CN" dirty="0" smtClean="0">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zh-CN" altLang="en-US" dirty="0" smtClean="0">
                <a:solidFill>
                  <a:schemeClr val="dk1"/>
                </a:solidFill>
                <a:latin typeface="微软雅黑" panose="020B0503020204020204" pitchFamily="34" charset="-122"/>
                <a:ea typeface="微软雅黑" panose="020B0503020204020204" pitchFamily="34" charset="-122"/>
              </a:rPr>
              <a:t>后处理合并</a:t>
            </a:r>
            <a:endParaRPr lang="en-US" altLang="zh-CN" dirty="0" smtClean="0">
              <a:solidFill>
                <a:schemeClr val="dk1"/>
              </a:solidFill>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zh-CN" altLang="en-US" dirty="0">
                <a:solidFill>
                  <a:schemeClr val="dk1"/>
                </a:solidFill>
                <a:latin typeface="微软雅黑" panose="020B0503020204020204" pitchFamily="34" charset="-122"/>
                <a:ea typeface="微软雅黑" panose="020B0503020204020204" pitchFamily="34" charset="-122"/>
              </a:rPr>
              <a:t>纹理</a:t>
            </a:r>
            <a:r>
              <a:rPr lang="zh-CN" altLang="en-US" dirty="0" smtClean="0">
                <a:solidFill>
                  <a:schemeClr val="dk1"/>
                </a:solidFill>
                <a:latin typeface="微软雅黑" panose="020B0503020204020204" pitchFamily="34" charset="-122"/>
                <a:ea typeface="微软雅黑" panose="020B0503020204020204" pitchFamily="34" charset="-122"/>
              </a:rPr>
              <a:t>压缩</a:t>
            </a:r>
            <a:endParaRPr lang="en-US" altLang="zh-CN" dirty="0" smtClean="0">
              <a:solidFill>
                <a:schemeClr val="dk1"/>
              </a:solidFill>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zh-CN" altLang="en-US" dirty="0">
                <a:solidFill>
                  <a:schemeClr val="dk1"/>
                </a:solidFill>
                <a:latin typeface="微软雅黑" panose="020B0503020204020204" pitchFamily="34" charset="-122"/>
                <a:ea typeface="微软雅黑" panose="020B0503020204020204" pitchFamily="34" charset="-122"/>
              </a:rPr>
              <a:t>使用</a:t>
            </a:r>
            <a:r>
              <a:rPr lang="en-US" altLang="zh-CN" dirty="0">
                <a:solidFill>
                  <a:schemeClr val="dk1"/>
                </a:solidFill>
                <a:latin typeface="微软雅黑" panose="020B0503020204020204" pitchFamily="34" charset="-122"/>
                <a:ea typeface="微软雅黑" panose="020B0503020204020204" pitchFamily="34" charset="-122"/>
              </a:rPr>
              <a:t>G11R11B10</a:t>
            </a:r>
            <a:r>
              <a:rPr lang="zh-CN" altLang="en-US" dirty="0" smtClean="0">
                <a:solidFill>
                  <a:schemeClr val="dk1"/>
                </a:solidFill>
                <a:latin typeface="微软雅黑" panose="020B0503020204020204" pitchFamily="34" charset="-122"/>
                <a:ea typeface="微软雅黑" panose="020B0503020204020204" pitchFamily="34" charset="-122"/>
              </a:rPr>
              <a:t>格式</a:t>
            </a:r>
            <a:endParaRPr lang="en-US" altLang="zh-CN" dirty="0" smtClean="0">
              <a:solidFill>
                <a:schemeClr val="dk1"/>
              </a:solidFill>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zh-CN" altLang="en-US" dirty="0">
                <a:solidFill>
                  <a:schemeClr val="dk1"/>
                </a:solidFill>
                <a:latin typeface="微软雅黑" panose="020B0503020204020204" pitchFamily="34" charset="-122"/>
                <a:ea typeface="微软雅黑" panose="020B0503020204020204" pitchFamily="34" charset="-122"/>
              </a:rPr>
              <a:t>降低渲染目标</a:t>
            </a:r>
            <a:r>
              <a:rPr lang="zh-CN" altLang="en-US" dirty="0" smtClean="0">
                <a:solidFill>
                  <a:schemeClr val="dk1"/>
                </a:solidFill>
                <a:latin typeface="微软雅黑" panose="020B0503020204020204" pitchFamily="34" charset="-122"/>
                <a:ea typeface="微软雅黑" panose="020B0503020204020204" pitchFamily="34" charset="-122"/>
              </a:rPr>
              <a:t>大小：使用更小的渲染目标</a:t>
            </a:r>
            <a:endParaRPr lang="zh-CN" altLang="en-US" dirty="0">
              <a:solidFill>
                <a:schemeClr val="dk1"/>
              </a:solidFill>
              <a:latin typeface="微软雅黑" panose="020B0503020204020204" pitchFamily="34" charset="-122"/>
              <a:ea typeface="微软雅黑" panose="020B0503020204020204" pitchFamily="34" charset="-122"/>
            </a:endParaRPr>
          </a:p>
          <a:p>
            <a:pPr>
              <a:spcBef>
                <a:spcPts val="1600"/>
              </a:spcBef>
              <a:spcAft>
                <a:spcPts val="1600"/>
              </a:spcAft>
            </a:pPr>
            <a:endParaRPr lang="zh-CN" altLang="en-US" sz="2400" dirty="0">
              <a:solidFill>
                <a:schemeClr val="dk1"/>
              </a:solidFill>
            </a:endParaRPr>
          </a:p>
          <a:p>
            <a:pPr marL="342900" indent="-342900">
              <a:spcBef>
                <a:spcPts val="1600"/>
              </a:spcBef>
              <a:spcAft>
                <a:spcPts val="1600"/>
              </a:spcAft>
              <a:buFont typeface="Wingdings" panose="05000000000000000000" pitchFamily="2" charset="2"/>
              <a:buChar char="l"/>
            </a:pPr>
            <a:endParaRPr lang="zh-CN" altLang="en-US" sz="2400" dirty="0">
              <a:solidFill>
                <a:schemeClr val="dk1"/>
              </a:solidFill>
            </a:endParaRPr>
          </a:p>
          <a:p>
            <a:pPr marL="342900" indent="-342900">
              <a:spcBef>
                <a:spcPts val="1600"/>
              </a:spcBef>
              <a:spcAft>
                <a:spcPts val="1600"/>
              </a:spcAft>
              <a:buFont typeface="Wingdings" panose="05000000000000000000" pitchFamily="2" charset="2"/>
              <a:buChar char="l"/>
            </a:pPr>
            <a:endParaRPr lang="zh-CN" altLang="en-US" sz="2400" dirty="0">
              <a:solidFill>
                <a:schemeClr val="dk1"/>
              </a:solidFill>
            </a:endParaRPr>
          </a:p>
          <a:p>
            <a:pPr marL="342900" indent="-342900">
              <a:spcBef>
                <a:spcPts val="1600"/>
              </a:spcBef>
              <a:spcAft>
                <a:spcPts val="1600"/>
              </a:spcAft>
              <a:buFont typeface="Wingdings" panose="05000000000000000000" pitchFamily="2" charset="2"/>
              <a:buChar char="l"/>
            </a:pPr>
            <a:endParaRPr lang="en-US" altLang="zh-CN" sz="2400" dirty="0" smtClean="0"/>
          </a:p>
          <a:p>
            <a:pPr>
              <a:spcBef>
                <a:spcPts val="1600"/>
              </a:spcBef>
              <a:spcAft>
                <a:spcPts val="1600"/>
              </a:spcAft>
            </a:pPr>
            <a:endParaRPr lang="zh-CN" altLang="en-US" sz="2400" dirty="0"/>
          </a:p>
          <a:p>
            <a:pPr marL="342900" indent="-342900">
              <a:spcBef>
                <a:spcPts val="1600"/>
              </a:spcBef>
              <a:spcAft>
                <a:spcPts val="1600"/>
              </a:spcAft>
              <a:buFont typeface="Wingdings" panose="05000000000000000000" pitchFamily="2" charset="2"/>
              <a:buChar char="l"/>
            </a:pPr>
            <a:endParaRPr lang="zh-CN" altLang="en-US" sz="2400" dirty="0"/>
          </a:p>
        </p:txBody>
      </p:sp>
      <p:sp>
        <p:nvSpPr>
          <p:cNvPr id="9" name="文本框 8"/>
          <p:cNvSpPr txBox="1"/>
          <p:nvPr/>
        </p:nvSpPr>
        <p:spPr>
          <a:xfrm>
            <a:off x="309600" y="2700000"/>
            <a:ext cx="2160000" cy="432000"/>
          </a:xfrm>
          <a:prstGeom prst="rect">
            <a:avLst/>
          </a:prstGeom>
          <a:noFill/>
        </p:spPr>
        <p:txBody>
          <a:bodyPr wrap="square" rtlCol="0">
            <a:spAutoFit/>
          </a:bodyPr>
          <a:lstStyle/>
          <a:p>
            <a:pPr algn="ctr"/>
            <a:r>
              <a:rPr lang="zh-CN" altLang="en-US" sz="2000" b="1" dirty="0" smtClean="0">
                <a:ea typeface="微软雅黑" panose="020B0503020204020204" pitchFamily="34" charset="-122"/>
              </a:rPr>
              <a:t>渲染性能优化</a:t>
            </a:r>
            <a:endParaRPr lang="zh-CN" altLang="en-US" sz="20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694647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4374000" y="914400"/>
            <a:ext cx="2880000" cy="400110"/>
          </a:xfrm>
          <a:prstGeom prst="rect">
            <a:avLst/>
          </a:prstGeom>
          <a:noFill/>
        </p:spPr>
        <p:txBody>
          <a:bodyPr wrap="square" rtlCol="0">
            <a:spAutoFit/>
          </a:bodyPr>
          <a:lstStyle/>
          <a:p>
            <a:pPr algn="ctr"/>
            <a:r>
              <a:rPr lang="en" altLang="zh-CN" sz="2000" b="1" dirty="0" smtClean="0">
                <a:latin typeface="微软雅黑" panose="020B0503020204020204" pitchFamily="34" charset="-122"/>
                <a:ea typeface="微软雅黑" panose="020B0503020204020204" pitchFamily="34" charset="-122"/>
              </a:rPr>
              <a:t>特效优化</a:t>
            </a:r>
            <a:r>
              <a:rPr lang="zh-CN" altLang="en-US" sz="2000" b="1" dirty="0" smtClean="0">
                <a:latin typeface="微软雅黑" panose="020B0503020204020204" pitchFamily="34" charset="-122"/>
                <a:ea typeface="微软雅黑" panose="020B0503020204020204" pitchFamily="34" charset="-122"/>
              </a:rPr>
              <a:t>（像素填充率）</a:t>
            </a:r>
            <a:endParaRPr lang="zh-CN" altLang="en-US" sz="2000" b="1" dirty="0">
              <a:latin typeface="微软雅黑" panose="020B0503020204020204" pitchFamily="34" charset="-122"/>
              <a:ea typeface="微软雅黑" panose="020B0503020204020204" pitchFamily="34" charset="-122"/>
            </a:endParaRPr>
          </a:p>
        </p:txBody>
      </p:sp>
      <p:sp>
        <p:nvSpPr>
          <p:cNvPr id="8" name="Google Shape;119;p22"/>
          <p:cNvSpPr txBox="1">
            <a:spLocks/>
          </p:cNvSpPr>
          <p:nvPr/>
        </p:nvSpPr>
        <p:spPr>
          <a:xfrm>
            <a:off x="3024000" y="1584000"/>
            <a:ext cx="5802163" cy="313790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spcBef>
                <a:spcPts val="1600"/>
              </a:spcBef>
              <a:spcAft>
                <a:spcPts val="1600"/>
              </a:spcAft>
              <a:buFont typeface="Wingdings" panose="05000000000000000000" pitchFamily="2" charset="2"/>
              <a:buChar char="n"/>
            </a:pPr>
            <a:r>
              <a:rPr lang="zh-CN" altLang="en-US" sz="1800" dirty="0" smtClean="0">
                <a:solidFill>
                  <a:schemeClr val="dk1"/>
                </a:solidFill>
                <a:latin typeface="微软雅黑" panose="020B0503020204020204" pitchFamily="34" charset="-122"/>
                <a:ea typeface="微软雅黑" panose="020B0503020204020204" pitchFamily="34" charset="-122"/>
              </a:rPr>
              <a:t>特效</a:t>
            </a:r>
            <a:r>
              <a:rPr lang="zh-CN" altLang="en-US" sz="1800" dirty="0">
                <a:solidFill>
                  <a:schemeClr val="dk1"/>
                </a:solidFill>
                <a:latin typeface="微软雅黑" panose="020B0503020204020204" pitchFamily="34" charset="-122"/>
                <a:ea typeface="微软雅黑" panose="020B0503020204020204" pitchFamily="34" charset="-122"/>
              </a:rPr>
              <a:t>层优先级</a:t>
            </a:r>
            <a:r>
              <a:rPr lang="zh-CN" altLang="en-US" sz="1800" dirty="0" smtClean="0">
                <a:solidFill>
                  <a:schemeClr val="dk1"/>
                </a:solidFill>
                <a:latin typeface="微软雅黑" panose="020B0503020204020204" pitchFamily="34" charset="-122"/>
                <a:ea typeface="微软雅黑" panose="020B0503020204020204" pitchFamily="34" charset="-122"/>
              </a:rPr>
              <a:t>设置</a:t>
            </a:r>
            <a:endParaRPr lang="en-US" altLang="zh-CN" sz="1800" dirty="0" smtClean="0">
              <a:solidFill>
                <a:schemeClr val="dk1"/>
              </a:solidFill>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zh-CN" altLang="en-US" sz="1800" dirty="0" smtClean="0">
                <a:solidFill>
                  <a:schemeClr val="dk1"/>
                </a:solidFill>
                <a:latin typeface="微软雅黑" panose="020B0503020204020204" pitchFamily="34" charset="-122"/>
                <a:ea typeface="微软雅黑" panose="020B0503020204020204" pitchFamily="34" charset="-122"/>
              </a:rPr>
              <a:t>限制粒子最大数量</a:t>
            </a:r>
            <a:endParaRPr lang="en-US" altLang="zh-CN" sz="1800" dirty="0" smtClean="0">
              <a:solidFill>
                <a:schemeClr val="dk1"/>
              </a:solidFill>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zh-CN" altLang="en-US" sz="1800" dirty="0" smtClean="0">
                <a:latin typeface="微软雅黑" panose="020B0503020204020204" pitchFamily="34" charset="-122"/>
                <a:ea typeface="微软雅黑" panose="020B0503020204020204" pitchFamily="34" charset="-122"/>
              </a:rPr>
              <a:t>根</a:t>
            </a:r>
            <a:r>
              <a:rPr lang="zh-CN" altLang="en-US" sz="1800" dirty="0">
                <a:latin typeface="微软雅黑" panose="020B0503020204020204" pitchFamily="34" charset="-122"/>
                <a:ea typeface="微软雅黑" panose="020B0503020204020204" pitchFamily="34" charset="-122"/>
              </a:rPr>
              <a:t>据纹理透明度生成几何</a:t>
            </a:r>
            <a:r>
              <a:rPr lang="zh-CN" altLang="en-US" sz="1800" dirty="0" smtClean="0">
                <a:latin typeface="微软雅黑" panose="020B0503020204020204" pitchFamily="34" charset="-122"/>
                <a:ea typeface="微软雅黑" panose="020B0503020204020204" pitchFamily="34" charset="-122"/>
              </a:rPr>
              <a:t>体，扣除纯透明区域，减少像素重绘</a:t>
            </a:r>
            <a:r>
              <a:rPr lang="en-US" altLang="zh-CN" sz="1800" dirty="0" smtClean="0">
                <a:latin typeface="微软雅黑" panose="020B0503020204020204" pitchFamily="34" charset="-122"/>
                <a:ea typeface="微软雅黑" panose="020B0503020204020204" pitchFamily="34" charset="-122"/>
              </a:rPr>
              <a:t>.</a:t>
            </a:r>
            <a:endParaRPr lang="zh-CN" altLang="en-US" sz="1800" dirty="0">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l"/>
            </a:pPr>
            <a:endParaRPr lang="zh-CN" altLang="en-US" sz="2000" dirty="0"/>
          </a:p>
          <a:p>
            <a:pPr marL="342900" indent="-342900">
              <a:spcBef>
                <a:spcPts val="1600"/>
              </a:spcBef>
              <a:spcAft>
                <a:spcPts val="1600"/>
              </a:spcAft>
              <a:buFont typeface="Wingdings" panose="05000000000000000000" pitchFamily="2" charset="2"/>
              <a:buChar char="l"/>
            </a:pPr>
            <a:endParaRPr lang="zh-CN" altLang="en-US" sz="2000" dirty="0">
              <a:solidFill>
                <a:schemeClr val="dk1"/>
              </a:solidFill>
            </a:endParaRPr>
          </a:p>
          <a:p>
            <a:pPr marL="342900" indent="-342900">
              <a:spcBef>
                <a:spcPts val="1600"/>
              </a:spcBef>
              <a:spcAft>
                <a:spcPts val="1600"/>
              </a:spcAft>
              <a:buFont typeface="Wingdings" panose="05000000000000000000" pitchFamily="2" charset="2"/>
              <a:buChar char="l"/>
            </a:pPr>
            <a:endParaRPr lang="en-US" altLang="zh-CN" sz="2000" dirty="0" smtClean="0"/>
          </a:p>
          <a:p>
            <a:pPr>
              <a:spcBef>
                <a:spcPts val="1600"/>
              </a:spcBef>
              <a:spcAft>
                <a:spcPts val="1600"/>
              </a:spcAft>
            </a:pPr>
            <a:endParaRPr lang="zh-CN" altLang="en-US" sz="3600" dirty="0">
              <a:solidFill>
                <a:schemeClr val="dk1"/>
              </a:solidFill>
            </a:endParaRPr>
          </a:p>
          <a:p>
            <a:pPr marL="342900" indent="-342900">
              <a:spcBef>
                <a:spcPts val="1600"/>
              </a:spcBef>
              <a:spcAft>
                <a:spcPts val="1600"/>
              </a:spcAft>
              <a:buFont typeface="Wingdings" panose="05000000000000000000" pitchFamily="2" charset="2"/>
              <a:buChar char="l"/>
            </a:pPr>
            <a:endParaRPr lang="zh-CN" altLang="en-US" sz="3600" dirty="0">
              <a:solidFill>
                <a:schemeClr val="dk1"/>
              </a:solidFill>
            </a:endParaRPr>
          </a:p>
          <a:p>
            <a:pPr marL="342900" indent="-342900">
              <a:spcBef>
                <a:spcPts val="1600"/>
              </a:spcBef>
              <a:spcAft>
                <a:spcPts val="1600"/>
              </a:spcAft>
              <a:buFont typeface="Wingdings" panose="05000000000000000000" pitchFamily="2" charset="2"/>
              <a:buChar char="l"/>
            </a:pPr>
            <a:endParaRPr lang="zh-CN" altLang="en-US" sz="3600" dirty="0">
              <a:solidFill>
                <a:schemeClr val="dk1"/>
              </a:solidFill>
            </a:endParaRPr>
          </a:p>
          <a:p>
            <a:pPr marL="342900" indent="-342900">
              <a:spcBef>
                <a:spcPts val="1600"/>
              </a:spcBef>
              <a:spcAft>
                <a:spcPts val="1600"/>
              </a:spcAft>
              <a:buFont typeface="Wingdings" panose="05000000000000000000" pitchFamily="2" charset="2"/>
              <a:buChar char="l"/>
            </a:pPr>
            <a:endParaRPr lang="en-US" altLang="zh-CN" sz="3600" dirty="0" smtClean="0"/>
          </a:p>
          <a:p>
            <a:pPr>
              <a:spcBef>
                <a:spcPts val="1600"/>
              </a:spcBef>
              <a:spcAft>
                <a:spcPts val="1600"/>
              </a:spcAft>
            </a:pPr>
            <a:endParaRPr lang="zh-CN" altLang="en-US" sz="3600" dirty="0"/>
          </a:p>
          <a:p>
            <a:pPr marL="342900" indent="-342900">
              <a:spcBef>
                <a:spcPts val="1600"/>
              </a:spcBef>
              <a:spcAft>
                <a:spcPts val="1600"/>
              </a:spcAft>
              <a:buFont typeface="Wingdings" panose="05000000000000000000" pitchFamily="2" charset="2"/>
              <a:buChar char="l"/>
            </a:pPr>
            <a:endParaRPr lang="zh-CN" altLang="en-US" sz="3600" dirty="0"/>
          </a:p>
        </p:txBody>
      </p:sp>
      <p:sp>
        <p:nvSpPr>
          <p:cNvPr id="9" name="文本框 8"/>
          <p:cNvSpPr txBox="1"/>
          <p:nvPr/>
        </p:nvSpPr>
        <p:spPr>
          <a:xfrm>
            <a:off x="309600" y="2700000"/>
            <a:ext cx="2160000" cy="432000"/>
          </a:xfrm>
          <a:prstGeom prst="rect">
            <a:avLst/>
          </a:prstGeom>
          <a:noFill/>
        </p:spPr>
        <p:txBody>
          <a:bodyPr wrap="square" rtlCol="0">
            <a:spAutoFit/>
          </a:bodyPr>
          <a:lstStyle/>
          <a:p>
            <a:pPr algn="ctr"/>
            <a:r>
              <a:rPr lang="zh-CN" altLang="en-US" sz="2000" b="1" dirty="0">
                <a:ea typeface="微软雅黑" panose="020B0503020204020204" pitchFamily="34" charset="-122"/>
              </a:rPr>
              <a:t>渲染性能</a:t>
            </a:r>
            <a:r>
              <a:rPr lang="zh-CN" altLang="en-US" sz="2000" b="1" dirty="0" smtClean="0">
                <a:ea typeface="微软雅黑" panose="020B0503020204020204" pitchFamily="34" charset="-122"/>
              </a:rPr>
              <a:t>优化</a:t>
            </a:r>
            <a:endParaRPr lang="en-US" altLang="zh-CN" sz="2000" b="1" dirty="0" smtClean="0">
              <a:ea typeface="微软雅黑" panose="020B0503020204020204" pitchFamily="34" charset="-122"/>
            </a:endParaRPr>
          </a:p>
          <a:p>
            <a:pPr algn="ctr"/>
            <a:endParaRPr lang="zh-CN" altLang="en-US" sz="20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9168709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4374000" y="914400"/>
            <a:ext cx="2880000" cy="400110"/>
          </a:xfrm>
          <a:prstGeom prst="rect">
            <a:avLst/>
          </a:prstGeom>
          <a:noFill/>
        </p:spPr>
        <p:txBody>
          <a:bodyPr wrap="square" rtlCol="0">
            <a:spAutoFit/>
          </a:bodyPr>
          <a:lstStyle/>
          <a:p>
            <a:pPr algn="ctr"/>
            <a:r>
              <a:rPr lang="zh-CN" altLang="en-US" sz="2000" b="1" dirty="0" smtClean="0">
                <a:ea typeface="微软雅黑" panose="020B0503020204020204" pitchFamily="34" charset="-122"/>
              </a:rPr>
              <a:t>能耗优化</a:t>
            </a:r>
            <a:endParaRPr lang="zh-CN" altLang="en-US" sz="2000" b="1" dirty="0">
              <a:latin typeface="微软雅黑" panose="020B0503020204020204" pitchFamily="34" charset="-122"/>
              <a:ea typeface="微软雅黑" panose="020B0503020204020204" pitchFamily="34" charset="-122"/>
            </a:endParaRPr>
          </a:p>
        </p:txBody>
      </p:sp>
      <p:sp>
        <p:nvSpPr>
          <p:cNvPr id="8" name="Google Shape;119;p22"/>
          <p:cNvSpPr txBox="1">
            <a:spLocks/>
          </p:cNvSpPr>
          <p:nvPr/>
        </p:nvSpPr>
        <p:spPr>
          <a:xfrm>
            <a:off x="3024000" y="1584000"/>
            <a:ext cx="5802163" cy="313790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spcBef>
                <a:spcPts val="1600"/>
              </a:spcBef>
              <a:spcAft>
                <a:spcPts val="1600"/>
              </a:spcAft>
              <a:buFont typeface="Wingdings" panose="05000000000000000000" pitchFamily="2" charset="2"/>
              <a:buChar char="n"/>
            </a:pPr>
            <a:r>
              <a:rPr lang="zh-CN" altLang="en-US" sz="1800" dirty="0" smtClean="0">
                <a:solidFill>
                  <a:schemeClr val="dk1"/>
                </a:solidFill>
                <a:latin typeface="微软雅黑" panose="020B0503020204020204" pitchFamily="34" charset="-122"/>
                <a:ea typeface="微软雅黑" panose="020B0503020204020204" pitchFamily="34" charset="-122"/>
              </a:rPr>
              <a:t>帧率限制 </a:t>
            </a:r>
            <a:r>
              <a:rPr lang="en-US" altLang="zh-CN" sz="1800" dirty="0" smtClean="0">
                <a:solidFill>
                  <a:schemeClr val="dk1"/>
                </a:solidFill>
                <a:latin typeface="微软雅黑" panose="020B0503020204020204" pitchFamily="34" charset="-122"/>
                <a:ea typeface="微软雅黑" panose="020B0503020204020204" pitchFamily="34" charset="-122"/>
              </a:rPr>
              <a:t>30</a:t>
            </a:r>
            <a:r>
              <a:rPr lang="zh-CN" altLang="en-US" sz="1800" dirty="0" smtClean="0">
                <a:solidFill>
                  <a:schemeClr val="dk1"/>
                </a:solidFill>
                <a:latin typeface="微软雅黑" panose="020B0503020204020204" pitchFamily="34" charset="-122"/>
                <a:ea typeface="微软雅黑" panose="020B0503020204020204" pitchFamily="34" charset="-122"/>
              </a:rPr>
              <a:t>、</a:t>
            </a:r>
            <a:r>
              <a:rPr lang="en-US" altLang="zh-CN" sz="1800" dirty="0" smtClean="0">
                <a:solidFill>
                  <a:schemeClr val="dk1"/>
                </a:solidFill>
                <a:latin typeface="微软雅黑" panose="020B0503020204020204" pitchFamily="34" charset="-122"/>
                <a:ea typeface="微软雅黑" panose="020B0503020204020204" pitchFamily="34" charset="-122"/>
              </a:rPr>
              <a:t>45</a:t>
            </a:r>
            <a:r>
              <a:rPr lang="zh-CN" altLang="en-US" sz="1800" dirty="0" smtClean="0">
                <a:solidFill>
                  <a:schemeClr val="dk1"/>
                </a:solidFill>
                <a:latin typeface="微软雅黑" panose="020B0503020204020204" pitchFamily="34" charset="-122"/>
                <a:ea typeface="微软雅黑" panose="020B0503020204020204" pitchFamily="34" charset="-122"/>
              </a:rPr>
              <a:t>、</a:t>
            </a:r>
            <a:r>
              <a:rPr lang="en-US" altLang="zh-CN" sz="1800" dirty="0" smtClean="0">
                <a:solidFill>
                  <a:schemeClr val="dk1"/>
                </a:solidFill>
                <a:latin typeface="微软雅黑" panose="020B0503020204020204" pitchFamily="34" charset="-122"/>
                <a:ea typeface="微软雅黑" panose="020B0503020204020204" pitchFamily="34" charset="-122"/>
              </a:rPr>
              <a:t>60</a:t>
            </a:r>
          </a:p>
          <a:p>
            <a:pPr marL="342900" indent="-342900">
              <a:spcBef>
                <a:spcPts val="1600"/>
              </a:spcBef>
              <a:spcAft>
                <a:spcPts val="1600"/>
              </a:spcAft>
              <a:buFont typeface="Wingdings" panose="05000000000000000000" pitchFamily="2" charset="2"/>
              <a:buChar char="n"/>
            </a:pPr>
            <a:r>
              <a:rPr lang="zh-CN" altLang="en-US" sz="1800" dirty="0" smtClean="0">
                <a:latin typeface="微软雅黑" panose="020B0503020204020204" pitchFamily="34" charset="-122"/>
                <a:ea typeface="微软雅黑" panose="020B0503020204020204" pitchFamily="34" charset="-122"/>
              </a:rPr>
              <a:t>空闲时以更低帧率运行</a:t>
            </a:r>
          </a:p>
          <a:p>
            <a:pPr marL="342900" indent="-342900">
              <a:spcBef>
                <a:spcPts val="1600"/>
              </a:spcBef>
              <a:spcAft>
                <a:spcPts val="1600"/>
              </a:spcAft>
              <a:buFont typeface="Wingdings" panose="05000000000000000000" pitchFamily="2" charset="2"/>
              <a:buChar char="n"/>
            </a:pPr>
            <a:r>
              <a:rPr lang="zh-CN" altLang="en-US" sz="1800" dirty="0" smtClean="0">
                <a:latin typeface="微软雅黑" panose="020B0503020204020204" pitchFamily="34" charset="-122"/>
                <a:ea typeface="微软雅黑" panose="020B0503020204020204" pitchFamily="34" charset="-122"/>
              </a:rPr>
              <a:t>空闲</a:t>
            </a:r>
            <a:r>
              <a:rPr lang="zh-CN" altLang="en-US" sz="1800" dirty="0">
                <a:latin typeface="微软雅黑" panose="020B0503020204020204" pitchFamily="34" charset="-122"/>
                <a:ea typeface="微软雅黑" panose="020B0503020204020204" pitchFamily="34" charset="-122"/>
              </a:rPr>
              <a:t>时降低屏幕亮度</a:t>
            </a:r>
          </a:p>
          <a:p>
            <a:pPr marL="342900" indent="-342900">
              <a:spcBef>
                <a:spcPts val="1600"/>
              </a:spcBef>
              <a:spcAft>
                <a:spcPts val="1600"/>
              </a:spcAft>
              <a:buFont typeface="Wingdings" panose="05000000000000000000" pitchFamily="2" charset="2"/>
              <a:buChar char="l"/>
            </a:pPr>
            <a:endParaRPr lang="zh-CN" altLang="en-US" sz="2000" dirty="0"/>
          </a:p>
          <a:p>
            <a:pPr marL="342900" indent="-342900">
              <a:spcBef>
                <a:spcPts val="1600"/>
              </a:spcBef>
              <a:spcAft>
                <a:spcPts val="1600"/>
              </a:spcAft>
              <a:buFont typeface="Wingdings" panose="05000000000000000000" pitchFamily="2" charset="2"/>
              <a:buChar char="l"/>
            </a:pPr>
            <a:endParaRPr lang="zh-CN" altLang="en-US" sz="2000" dirty="0">
              <a:solidFill>
                <a:schemeClr val="dk1"/>
              </a:solidFill>
            </a:endParaRPr>
          </a:p>
          <a:p>
            <a:pPr marL="342900" indent="-342900">
              <a:spcBef>
                <a:spcPts val="1600"/>
              </a:spcBef>
              <a:spcAft>
                <a:spcPts val="1600"/>
              </a:spcAft>
              <a:buFont typeface="Wingdings" panose="05000000000000000000" pitchFamily="2" charset="2"/>
              <a:buChar char="l"/>
            </a:pPr>
            <a:endParaRPr lang="en-US" altLang="zh-CN" sz="2000" dirty="0" smtClean="0"/>
          </a:p>
          <a:p>
            <a:pPr>
              <a:spcBef>
                <a:spcPts val="1600"/>
              </a:spcBef>
              <a:spcAft>
                <a:spcPts val="1600"/>
              </a:spcAft>
            </a:pPr>
            <a:endParaRPr lang="zh-CN" altLang="en-US" sz="3600" dirty="0">
              <a:solidFill>
                <a:schemeClr val="dk1"/>
              </a:solidFill>
            </a:endParaRPr>
          </a:p>
          <a:p>
            <a:pPr marL="342900" indent="-342900">
              <a:spcBef>
                <a:spcPts val="1600"/>
              </a:spcBef>
              <a:spcAft>
                <a:spcPts val="1600"/>
              </a:spcAft>
              <a:buFont typeface="Wingdings" panose="05000000000000000000" pitchFamily="2" charset="2"/>
              <a:buChar char="l"/>
            </a:pPr>
            <a:endParaRPr lang="zh-CN" altLang="en-US" sz="3600" dirty="0">
              <a:solidFill>
                <a:schemeClr val="dk1"/>
              </a:solidFill>
            </a:endParaRPr>
          </a:p>
          <a:p>
            <a:pPr marL="342900" indent="-342900">
              <a:spcBef>
                <a:spcPts val="1600"/>
              </a:spcBef>
              <a:spcAft>
                <a:spcPts val="1600"/>
              </a:spcAft>
              <a:buFont typeface="Wingdings" panose="05000000000000000000" pitchFamily="2" charset="2"/>
              <a:buChar char="l"/>
            </a:pPr>
            <a:endParaRPr lang="zh-CN" altLang="en-US" sz="3600" dirty="0">
              <a:solidFill>
                <a:schemeClr val="dk1"/>
              </a:solidFill>
            </a:endParaRPr>
          </a:p>
          <a:p>
            <a:pPr marL="342900" indent="-342900">
              <a:spcBef>
                <a:spcPts val="1600"/>
              </a:spcBef>
              <a:spcAft>
                <a:spcPts val="1600"/>
              </a:spcAft>
              <a:buFont typeface="Wingdings" panose="05000000000000000000" pitchFamily="2" charset="2"/>
              <a:buChar char="l"/>
            </a:pPr>
            <a:endParaRPr lang="en-US" altLang="zh-CN" sz="3600" dirty="0" smtClean="0"/>
          </a:p>
          <a:p>
            <a:pPr>
              <a:spcBef>
                <a:spcPts val="1600"/>
              </a:spcBef>
              <a:spcAft>
                <a:spcPts val="1600"/>
              </a:spcAft>
            </a:pPr>
            <a:endParaRPr lang="zh-CN" altLang="en-US" sz="3600" dirty="0"/>
          </a:p>
          <a:p>
            <a:pPr marL="342900" indent="-342900">
              <a:spcBef>
                <a:spcPts val="1600"/>
              </a:spcBef>
              <a:spcAft>
                <a:spcPts val="1600"/>
              </a:spcAft>
              <a:buFont typeface="Wingdings" panose="05000000000000000000" pitchFamily="2" charset="2"/>
              <a:buChar char="l"/>
            </a:pPr>
            <a:endParaRPr lang="zh-CN" altLang="en-US" sz="3600" dirty="0"/>
          </a:p>
        </p:txBody>
      </p:sp>
      <p:sp>
        <p:nvSpPr>
          <p:cNvPr id="9" name="文本框 8"/>
          <p:cNvSpPr txBox="1"/>
          <p:nvPr/>
        </p:nvSpPr>
        <p:spPr>
          <a:xfrm>
            <a:off x="309600" y="2700000"/>
            <a:ext cx="2160000" cy="432000"/>
          </a:xfrm>
          <a:prstGeom prst="rect">
            <a:avLst/>
          </a:prstGeom>
          <a:noFill/>
        </p:spPr>
        <p:txBody>
          <a:bodyPr wrap="square" rtlCol="0">
            <a:spAutoFit/>
          </a:bodyPr>
          <a:lstStyle/>
          <a:p>
            <a:pPr algn="ctr"/>
            <a:r>
              <a:rPr lang="zh-CN" altLang="en-US" sz="2000" b="1" dirty="0" smtClean="0">
                <a:ea typeface="微软雅黑" panose="020B0503020204020204" pitchFamily="34" charset="-122"/>
              </a:rPr>
              <a:t>能耗优化</a:t>
            </a:r>
            <a:endParaRPr lang="zh-CN" altLang="en-US" sz="20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2755048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4374000" y="914400"/>
            <a:ext cx="2880000" cy="400110"/>
          </a:xfrm>
          <a:prstGeom prst="rect">
            <a:avLst/>
          </a:prstGeom>
          <a:noFill/>
        </p:spPr>
        <p:txBody>
          <a:bodyPr wrap="square" rtlCol="0">
            <a:spAutoFit/>
          </a:bodyPr>
          <a:lstStyle/>
          <a:p>
            <a:pPr algn="ctr"/>
            <a:r>
              <a:rPr lang="zh-CN" altLang="en-US" sz="2000" b="1" smtClean="0">
                <a:latin typeface="微软雅黑" panose="020B0503020204020204" pitchFamily="34" charset="-122"/>
                <a:ea typeface="微软雅黑" panose="020B0503020204020204" pitchFamily="34" charset="-122"/>
              </a:rPr>
              <a:t>工具</a:t>
            </a:r>
            <a:endParaRPr lang="zh-CN" altLang="en-US" sz="2000" b="1" dirty="0">
              <a:latin typeface="微软雅黑" panose="020B0503020204020204" pitchFamily="34" charset="-122"/>
              <a:ea typeface="微软雅黑" panose="020B0503020204020204" pitchFamily="34" charset="-122"/>
            </a:endParaRPr>
          </a:p>
        </p:txBody>
      </p:sp>
      <p:sp>
        <p:nvSpPr>
          <p:cNvPr id="8" name="Google Shape;119;p22"/>
          <p:cNvSpPr txBox="1">
            <a:spLocks/>
          </p:cNvSpPr>
          <p:nvPr/>
        </p:nvSpPr>
        <p:spPr>
          <a:xfrm>
            <a:off x="3024000" y="1584000"/>
            <a:ext cx="5802163" cy="313790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spcBef>
                <a:spcPts val="1600"/>
              </a:spcBef>
              <a:spcAft>
                <a:spcPts val="1600"/>
              </a:spcAft>
              <a:buFont typeface="Wingdings" panose="05000000000000000000" pitchFamily="2" charset="2"/>
              <a:buChar char="n"/>
            </a:pPr>
            <a:r>
              <a:rPr lang="en-US" altLang="zh-CN" sz="1800" dirty="0" err="1" smtClean="0">
                <a:latin typeface="微软雅黑" panose="020B0503020204020204" pitchFamily="34" charset="-122"/>
                <a:ea typeface="微软雅黑" panose="020B0503020204020204" pitchFamily="34" charset="-122"/>
              </a:rPr>
              <a:t>Nvidia</a:t>
            </a:r>
            <a:r>
              <a:rPr lang="en-US" altLang="zh-CN" sz="1800" dirty="0" smtClean="0">
                <a:latin typeface="微软雅黑" panose="020B0503020204020204" pitchFamily="34" charset="-122"/>
                <a:ea typeface="微软雅黑" panose="020B0503020204020204" pitchFamily="34" charset="-122"/>
              </a:rPr>
              <a:t> </a:t>
            </a:r>
            <a:r>
              <a:rPr lang="en-US" altLang="zh-CN" sz="1800" dirty="0" err="1" smtClean="0">
                <a:latin typeface="微软雅黑" panose="020B0503020204020204" pitchFamily="34" charset="-122"/>
                <a:ea typeface="微软雅黑" panose="020B0503020204020204" pitchFamily="34" charset="-122"/>
              </a:rPr>
              <a:t>Nsight</a:t>
            </a:r>
            <a:r>
              <a:rPr lang="en-US" altLang="zh-CN" sz="1800" dirty="0" smtClean="0">
                <a:latin typeface="微软雅黑" panose="020B0503020204020204" pitchFamily="34" charset="-122"/>
                <a:ea typeface="微软雅黑" panose="020B0503020204020204" pitchFamily="34" charset="-122"/>
              </a:rPr>
              <a:t>(Windows PC)</a:t>
            </a:r>
          </a:p>
          <a:p>
            <a:pPr marL="342900" indent="-342900">
              <a:spcBef>
                <a:spcPts val="1600"/>
              </a:spcBef>
              <a:spcAft>
                <a:spcPts val="1600"/>
              </a:spcAft>
              <a:buFont typeface="Wingdings" panose="05000000000000000000" pitchFamily="2" charset="2"/>
              <a:buChar char="n"/>
            </a:pPr>
            <a:r>
              <a:rPr lang="en-US" altLang="zh-CN" sz="1800" dirty="0" err="1" smtClean="0">
                <a:latin typeface="微软雅黑" panose="020B0503020204020204" pitchFamily="34" charset="-122"/>
                <a:ea typeface="微软雅黑" panose="020B0503020204020204" pitchFamily="34" charset="-122"/>
              </a:rPr>
              <a:t>Xcode</a:t>
            </a:r>
            <a:r>
              <a:rPr lang="en-US" altLang="zh-CN" sz="1800" dirty="0" smtClean="0">
                <a:latin typeface="微软雅黑" panose="020B0503020204020204" pitchFamily="34" charset="-122"/>
                <a:ea typeface="微软雅黑" panose="020B0503020204020204" pitchFamily="34" charset="-122"/>
              </a:rPr>
              <a:t> </a:t>
            </a:r>
            <a:r>
              <a:rPr lang="zh-CN" altLang="en-US" sz="1800" dirty="0" smtClean="0">
                <a:latin typeface="微软雅黑" panose="020B0503020204020204" pitchFamily="34" charset="-122"/>
                <a:ea typeface="微软雅黑" panose="020B0503020204020204" pitchFamily="34" charset="-122"/>
              </a:rPr>
              <a:t>内存占用</a:t>
            </a:r>
            <a:r>
              <a:rPr lang="zh-CN" altLang="en-US" sz="1800" dirty="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内存泄漏、</a:t>
            </a:r>
            <a:r>
              <a:rPr lang="en-US" altLang="zh-CN" sz="1800" dirty="0" smtClean="0">
                <a:latin typeface="微软雅黑" panose="020B0503020204020204" pitchFamily="34" charset="-122"/>
                <a:ea typeface="微软雅黑" panose="020B0503020204020204" pitchFamily="34" charset="-122"/>
              </a:rPr>
              <a:t>CPU</a:t>
            </a:r>
            <a:r>
              <a:rPr lang="zh-CN" altLang="en-US" sz="1800" dirty="0" smtClean="0">
                <a:latin typeface="微软雅黑" panose="020B0503020204020204" pitchFamily="34" charset="-122"/>
                <a:ea typeface="微软雅黑" panose="020B0503020204020204" pitchFamily="34" charset="-122"/>
              </a:rPr>
              <a:t>占比、</a:t>
            </a:r>
            <a:r>
              <a:rPr lang="en-US" altLang="zh-CN" sz="1800" dirty="0" smtClean="0">
                <a:latin typeface="微软雅黑" panose="020B0503020204020204" pitchFamily="34" charset="-122"/>
                <a:ea typeface="微软雅黑" panose="020B0503020204020204" pitchFamily="34" charset="-122"/>
              </a:rPr>
              <a:t>GPU</a:t>
            </a:r>
            <a:r>
              <a:rPr lang="zh-CN" altLang="en-US" sz="1800" dirty="0" smtClean="0">
                <a:latin typeface="微软雅黑" panose="020B0503020204020204" pitchFamily="34" charset="-122"/>
                <a:ea typeface="微软雅黑" panose="020B0503020204020204" pitchFamily="34" charset="-122"/>
              </a:rPr>
              <a:t>分析</a:t>
            </a:r>
            <a:endParaRPr lang="en-US" altLang="zh-CN" sz="1800" dirty="0" smtClean="0">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en-US" altLang="zh-CN" sz="1800" dirty="0" smtClean="0">
                <a:latin typeface="微软雅黑" panose="020B0503020204020204" pitchFamily="34" charset="-122"/>
                <a:ea typeface="微软雅黑" panose="020B0503020204020204" pitchFamily="34" charset="-122"/>
              </a:rPr>
              <a:t>Snapdragon Profiler</a:t>
            </a:r>
            <a:r>
              <a:rPr lang="zh-CN" altLang="en-US" sz="1800" dirty="0" smtClean="0">
                <a:latin typeface="微软雅黑" panose="020B0503020204020204" pitchFamily="34" charset="-122"/>
                <a:ea typeface="微软雅黑" panose="020B0503020204020204" pitchFamily="34" charset="-122"/>
              </a:rPr>
              <a:t>（高通</a:t>
            </a:r>
            <a:r>
              <a:rPr lang="en-US" altLang="zh-CN" sz="1800" dirty="0" smtClean="0">
                <a:latin typeface="微软雅黑" panose="020B0503020204020204" pitchFamily="34" charset="-122"/>
                <a:ea typeface="微软雅黑" panose="020B0503020204020204" pitchFamily="34" charset="-122"/>
              </a:rPr>
              <a:t>,Android</a:t>
            </a:r>
            <a:r>
              <a:rPr lang="zh-CN" altLang="en-US"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marL="342900" indent="-342900">
              <a:spcBef>
                <a:spcPts val="1600"/>
              </a:spcBef>
              <a:spcAft>
                <a:spcPts val="1600"/>
              </a:spcAft>
              <a:buFont typeface="Wingdings" panose="05000000000000000000" pitchFamily="2" charset="2"/>
              <a:buChar char="n"/>
            </a:pPr>
            <a:r>
              <a:rPr lang="zh-CN" altLang="en-US" sz="1800" dirty="0">
                <a:latin typeface="微软雅黑" panose="020B0503020204020204" pitchFamily="34" charset="-122"/>
                <a:ea typeface="微软雅黑" panose="020B0503020204020204" pitchFamily="34" charset="-122"/>
              </a:rPr>
              <a:t>运</a:t>
            </a:r>
            <a:r>
              <a:rPr lang="zh-CN" altLang="en-US" sz="1800" dirty="0" smtClean="0">
                <a:latin typeface="微软雅黑" panose="020B0503020204020204" pitchFamily="34" charset="-122"/>
                <a:ea typeface="微软雅黑" panose="020B0503020204020204" pitchFamily="34" charset="-122"/>
              </a:rPr>
              <a:t>行期</a:t>
            </a:r>
            <a:r>
              <a:rPr lang="en-US" altLang="zh-CN" sz="1800" dirty="0" err="1" smtClean="0">
                <a:latin typeface="微软雅黑" panose="020B0503020204020204" pitchFamily="34" charset="-122"/>
                <a:ea typeface="微软雅黑" panose="020B0503020204020204" pitchFamily="34" charset="-122"/>
              </a:rPr>
              <a:t>TimeProfiler</a:t>
            </a:r>
            <a:r>
              <a:rPr lang="en-US" altLang="zh-CN" sz="1800" dirty="0" smtClean="0">
                <a:latin typeface="微软雅黑" panose="020B0503020204020204" pitchFamily="34" charset="-122"/>
                <a:ea typeface="微软雅黑" panose="020B0503020204020204" pitchFamily="34" charset="-122"/>
              </a:rPr>
              <a:t>.</a:t>
            </a:r>
          </a:p>
          <a:p>
            <a:pPr marL="342900" indent="-342900">
              <a:spcBef>
                <a:spcPts val="1600"/>
              </a:spcBef>
              <a:spcAft>
                <a:spcPts val="1600"/>
              </a:spcAft>
              <a:buFont typeface="Wingdings" panose="05000000000000000000" pitchFamily="2" charset="2"/>
              <a:buChar char="l"/>
            </a:pPr>
            <a:endParaRPr lang="zh-CN" altLang="en-US" sz="2000" dirty="0"/>
          </a:p>
          <a:p>
            <a:pPr marL="342900" indent="-342900">
              <a:spcBef>
                <a:spcPts val="1600"/>
              </a:spcBef>
              <a:spcAft>
                <a:spcPts val="1600"/>
              </a:spcAft>
              <a:buFont typeface="Wingdings" panose="05000000000000000000" pitchFamily="2" charset="2"/>
              <a:buChar char="l"/>
            </a:pPr>
            <a:endParaRPr lang="zh-CN" altLang="en-US" sz="2000" dirty="0">
              <a:solidFill>
                <a:schemeClr val="dk1"/>
              </a:solidFill>
            </a:endParaRPr>
          </a:p>
          <a:p>
            <a:pPr marL="342900" indent="-342900">
              <a:spcBef>
                <a:spcPts val="1600"/>
              </a:spcBef>
              <a:spcAft>
                <a:spcPts val="1600"/>
              </a:spcAft>
              <a:buFont typeface="Wingdings" panose="05000000000000000000" pitchFamily="2" charset="2"/>
              <a:buChar char="l"/>
            </a:pPr>
            <a:endParaRPr lang="en-US" altLang="zh-CN" sz="2000" dirty="0" smtClean="0"/>
          </a:p>
          <a:p>
            <a:pPr>
              <a:spcBef>
                <a:spcPts val="1600"/>
              </a:spcBef>
              <a:spcAft>
                <a:spcPts val="1600"/>
              </a:spcAft>
            </a:pPr>
            <a:endParaRPr lang="zh-CN" altLang="en-US" sz="3600" dirty="0">
              <a:solidFill>
                <a:schemeClr val="dk1"/>
              </a:solidFill>
            </a:endParaRPr>
          </a:p>
          <a:p>
            <a:pPr marL="342900" indent="-342900">
              <a:spcBef>
                <a:spcPts val="1600"/>
              </a:spcBef>
              <a:spcAft>
                <a:spcPts val="1600"/>
              </a:spcAft>
              <a:buFont typeface="Wingdings" panose="05000000000000000000" pitchFamily="2" charset="2"/>
              <a:buChar char="l"/>
            </a:pPr>
            <a:endParaRPr lang="zh-CN" altLang="en-US" sz="3600" dirty="0">
              <a:solidFill>
                <a:schemeClr val="dk1"/>
              </a:solidFill>
            </a:endParaRPr>
          </a:p>
          <a:p>
            <a:pPr marL="342900" indent="-342900">
              <a:spcBef>
                <a:spcPts val="1600"/>
              </a:spcBef>
              <a:spcAft>
                <a:spcPts val="1600"/>
              </a:spcAft>
              <a:buFont typeface="Wingdings" panose="05000000000000000000" pitchFamily="2" charset="2"/>
              <a:buChar char="l"/>
            </a:pPr>
            <a:endParaRPr lang="zh-CN" altLang="en-US" sz="3600" dirty="0">
              <a:solidFill>
                <a:schemeClr val="dk1"/>
              </a:solidFill>
            </a:endParaRPr>
          </a:p>
          <a:p>
            <a:pPr marL="342900" indent="-342900">
              <a:spcBef>
                <a:spcPts val="1600"/>
              </a:spcBef>
              <a:spcAft>
                <a:spcPts val="1600"/>
              </a:spcAft>
              <a:buFont typeface="Wingdings" panose="05000000000000000000" pitchFamily="2" charset="2"/>
              <a:buChar char="l"/>
            </a:pPr>
            <a:endParaRPr lang="en-US" altLang="zh-CN" sz="3600" dirty="0" smtClean="0"/>
          </a:p>
          <a:p>
            <a:pPr>
              <a:spcBef>
                <a:spcPts val="1600"/>
              </a:spcBef>
              <a:spcAft>
                <a:spcPts val="1600"/>
              </a:spcAft>
            </a:pPr>
            <a:endParaRPr lang="zh-CN" altLang="en-US" sz="3600" dirty="0"/>
          </a:p>
          <a:p>
            <a:pPr marL="342900" indent="-342900">
              <a:spcBef>
                <a:spcPts val="1600"/>
              </a:spcBef>
              <a:spcAft>
                <a:spcPts val="1600"/>
              </a:spcAft>
              <a:buFont typeface="Wingdings" panose="05000000000000000000" pitchFamily="2" charset="2"/>
              <a:buChar char="l"/>
            </a:pPr>
            <a:endParaRPr lang="zh-CN" altLang="en-US" sz="3600" dirty="0"/>
          </a:p>
        </p:txBody>
      </p:sp>
      <p:sp>
        <p:nvSpPr>
          <p:cNvPr id="9" name="文本框 8"/>
          <p:cNvSpPr txBox="1"/>
          <p:nvPr/>
        </p:nvSpPr>
        <p:spPr>
          <a:xfrm>
            <a:off x="309600" y="2700000"/>
            <a:ext cx="2160000" cy="432000"/>
          </a:xfrm>
          <a:prstGeom prst="rect">
            <a:avLst/>
          </a:prstGeom>
          <a:noFill/>
        </p:spPr>
        <p:txBody>
          <a:bodyPr wrap="square" rtlCol="0">
            <a:spAutoFit/>
          </a:bodyPr>
          <a:lstStyle/>
          <a:p>
            <a:pPr algn="ctr"/>
            <a:r>
              <a:rPr lang="zh-CN" altLang="en-US" sz="2000" b="1" dirty="0" smtClean="0">
                <a:ea typeface="微软雅黑" panose="020B0503020204020204" pitchFamily="34" charset="-122"/>
              </a:rPr>
              <a:t>能耗优化</a:t>
            </a:r>
            <a:endParaRPr lang="zh-CN" altLang="en-US" sz="20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5005303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91701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09600" y="2700000"/>
            <a:ext cx="2160000" cy="432000"/>
          </a:xfrm>
          <a:prstGeom prst="rect">
            <a:avLst/>
          </a:prstGeom>
          <a:noFill/>
        </p:spPr>
        <p:txBody>
          <a:bodyPr wrap="square" rtlCol="0">
            <a:spAutoFit/>
          </a:bodyPr>
          <a:lstStyle/>
          <a:p>
            <a:pPr algn="ctr"/>
            <a:r>
              <a:rPr lang="zh-CN" altLang="en-US" sz="2000" b="1" dirty="0" smtClean="0">
                <a:latin typeface="微软雅黑" panose="020B0503020204020204" pitchFamily="34" charset="-122"/>
                <a:ea typeface="微软雅黑" panose="020B0503020204020204" pitchFamily="34" charset="-122"/>
              </a:rPr>
              <a:t>游戏简介</a:t>
            </a:r>
            <a:endParaRPr lang="zh-CN" altLang="en-US" sz="2000" b="1" dirty="0">
              <a:latin typeface="微软雅黑" panose="020B0503020204020204" pitchFamily="34" charset="-122"/>
              <a:ea typeface="微软雅黑" panose="020B0503020204020204" pitchFamily="34" charset="-122"/>
            </a:endParaRPr>
          </a:p>
        </p:txBody>
      </p:sp>
      <p:sp>
        <p:nvSpPr>
          <p:cNvPr id="5" name="文本框 4"/>
          <p:cNvSpPr txBox="1"/>
          <p:nvPr/>
        </p:nvSpPr>
        <p:spPr>
          <a:xfrm>
            <a:off x="3022187" y="1584000"/>
            <a:ext cx="4960127" cy="2677656"/>
          </a:xfrm>
          <a:prstGeom prst="rect">
            <a:avLst/>
          </a:prstGeom>
          <a:noFill/>
        </p:spPr>
        <p:txBody>
          <a:bodyPr wrap="square" rtlCol="0">
            <a:spAutoFit/>
          </a:bodyPr>
          <a:lstStyle/>
          <a:p>
            <a:pPr marL="285750" indent="-285750">
              <a:lnSpc>
                <a:spcPct val="150000"/>
              </a:lnSpc>
              <a:buFont typeface="Wingdings" panose="05000000000000000000" pitchFamily="2" charset="2"/>
              <a:buChar char="n"/>
            </a:pP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侍魂：胧月传说</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是一款由</a:t>
            </a:r>
            <a:r>
              <a:rPr lang="en-US" altLang="zh-CN" dirty="0">
                <a:latin typeface="微软雅黑" panose="020B0503020204020204" pitchFamily="34" charset="-122"/>
                <a:ea typeface="微软雅黑" panose="020B0503020204020204" pitchFamily="34" charset="-122"/>
              </a:rPr>
              <a:t>SNK</a:t>
            </a:r>
            <a:r>
              <a:rPr lang="zh-CN" altLang="en-US" dirty="0">
                <a:latin typeface="微软雅黑" panose="020B0503020204020204" pitchFamily="34" charset="-122"/>
                <a:ea typeface="微软雅黑" panose="020B0503020204020204" pitchFamily="34" charset="-122"/>
              </a:rPr>
              <a:t>授权，乐道互动研发的</a:t>
            </a:r>
            <a:r>
              <a:rPr lang="zh-CN" altLang="en-US" dirty="0" smtClean="0">
                <a:latin typeface="微软雅黑" panose="020B0503020204020204" pitchFamily="34" charset="-122"/>
                <a:ea typeface="微软雅黑" panose="020B0503020204020204" pitchFamily="34" charset="-122"/>
              </a:rPr>
              <a:t>大型</a:t>
            </a:r>
            <a:r>
              <a:rPr lang="en-US" altLang="zh-CN" dirty="0" smtClean="0">
                <a:latin typeface="微软雅黑" panose="020B0503020204020204" pitchFamily="34" charset="-122"/>
                <a:ea typeface="微软雅黑" panose="020B0503020204020204" pitchFamily="34" charset="-122"/>
              </a:rPr>
              <a:t>3DARPG</a:t>
            </a:r>
            <a:r>
              <a:rPr lang="zh-CN" altLang="en-US" dirty="0">
                <a:latin typeface="微软雅黑" panose="020B0503020204020204" pitchFamily="34" charset="-122"/>
                <a:ea typeface="微软雅黑" panose="020B0503020204020204" pitchFamily="34" charset="-122"/>
              </a:rPr>
              <a:t>手机游戏，游戏</a:t>
            </a:r>
            <a:r>
              <a:rPr lang="zh-CN" altLang="en-US" dirty="0" smtClean="0">
                <a:latin typeface="微软雅黑" panose="020B0503020204020204" pitchFamily="34" charset="-122"/>
                <a:ea typeface="微软雅黑" panose="020B0503020204020204" pitchFamily="34" charset="-122"/>
              </a:rPr>
              <a:t>采用乐道</a:t>
            </a:r>
            <a:r>
              <a:rPr lang="zh-CN" altLang="en-US" dirty="0" smtClean="0">
                <a:latin typeface="微软雅黑" panose="020B0503020204020204" pitchFamily="34" charset="-122"/>
                <a:ea typeface="微软雅黑" panose="020B0503020204020204" pitchFamily="34" charset="-122"/>
              </a:rPr>
              <a:t>自研</a:t>
            </a:r>
            <a:r>
              <a:rPr lang="en-US" altLang="zh-CN" dirty="0" smtClean="0">
                <a:latin typeface="微软雅黑" panose="020B0503020204020204" pitchFamily="34" charset="-122"/>
                <a:ea typeface="微软雅黑" panose="020B0503020204020204" pitchFamily="34" charset="-122"/>
              </a:rPr>
              <a:t>3D</a:t>
            </a:r>
            <a:r>
              <a:rPr lang="zh-CN" altLang="en-US" dirty="0">
                <a:latin typeface="微软雅黑" panose="020B0503020204020204" pitchFamily="34" charset="-122"/>
                <a:ea typeface="微软雅黑" panose="020B0503020204020204" pitchFamily="34" charset="-122"/>
              </a:rPr>
              <a:t>游戏引擎进行开发，以武士道文化为核心，强调战斗打击感和动作感，突出日式和风美术风格，并使用侍魂格斗系列游戏既有世界观和人物设定，营造一个以日本幕府末</a:t>
            </a:r>
            <a:r>
              <a:rPr lang="zh-CN" altLang="en-US" dirty="0" smtClean="0">
                <a:latin typeface="微软雅黑" panose="020B0503020204020204" pitchFamily="34" charset="-122"/>
                <a:ea typeface="微软雅黑" panose="020B0503020204020204" pitchFamily="34" charset="-122"/>
              </a:rPr>
              <a:t>年为</a:t>
            </a:r>
            <a:r>
              <a:rPr lang="zh-CN" altLang="en-US" dirty="0">
                <a:latin typeface="微软雅黑" panose="020B0503020204020204" pitchFamily="34" charset="-122"/>
                <a:ea typeface="微软雅黑" panose="020B0503020204020204" pitchFamily="34" charset="-122"/>
              </a:rPr>
              <a:t>原型的大世界。在游戏中，玩家们将扮演江户时代的武士豪杰，和侍魂原著经典角色们一同踏上冒险的旅程，阻止黑暗神的邪恶计划，拯救世界。</a:t>
            </a:r>
            <a:endParaRPr lang="en-US" altLang="zh-CN" b="1" dirty="0">
              <a:solidFill>
                <a:schemeClr val="tx1">
                  <a:lumMod val="75000"/>
                  <a:lumOff val="25000"/>
                </a:schemeClr>
              </a:solidFill>
              <a:latin typeface="微软雅黑" pitchFamily="34" charset="-122"/>
              <a:ea typeface="微软雅黑" pitchFamily="34" charset="-122"/>
            </a:endParaRPr>
          </a:p>
        </p:txBody>
      </p:sp>
      <p:sp>
        <p:nvSpPr>
          <p:cNvPr id="6" name="文本框 5"/>
          <p:cNvSpPr txBox="1"/>
          <p:nvPr/>
        </p:nvSpPr>
        <p:spPr>
          <a:xfrm>
            <a:off x="4525951" y="644685"/>
            <a:ext cx="2880000" cy="396000"/>
          </a:xfrm>
          <a:prstGeom prst="rect">
            <a:avLst/>
          </a:prstGeom>
          <a:noFill/>
        </p:spPr>
        <p:txBody>
          <a:bodyPr wrap="square" rtlCol="0">
            <a:spAutoFit/>
          </a:bodyPr>
          <a:lstStyle/>
          <a:p>
            <a:endParaRPr lang="zh-CN" altLang="en-US" dirty="0"/>
          </a:p>
        </p:txBody>
      </p:sp>
      <p:sp>
        <p:nvSpPr>
          <p:cNvPr id="7" name="文本框 6"/>
          <p:cNvSpPr txBox="1"/>
          <p:nvPr/>
        </p:nvSpPr>
        <p:spPr>
          <a:xfrm>
            <a:off x="4375320" y="915750"/>
            <a:ext cx="2880000" cy="400110"/>
          </a:xfrm>
          <a:prstGeom prst="rect">
            <a:avLst/>
          </a:prstGeom>
          <a:noFill/>
        </p:spPr>
        <p:txBody>
          <a:bodyPr wrap="square" rtlCol="0">
            <a:spAutoFit/>
          </a:bodyPr>
          <a:lstStyle/>
          <a:p>
            <a:pPr algn="ctr"/>
            <a:r>
              <a:rPr lang="zh-CN" altLang="en-US" sz="2000" b="1" dirty="0" smtClean="0">
                <a:latin typeface="微软雅黑" panose="020B0503020204020204" pitchFamily="34" charset="-122"/>
                <a:ea typeface="微软雅黑" panose="020B0503020204020204" pitchFamily="34" charset="-122"/>
              </a:rPr>
              <a:t>游戏简介</a:t>
            </a:r>
            <a:endParaRPr lang="zh-CN" altLang="en-US" sz="20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6984857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3960007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92474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09600" y="2700000"/>
            <a:ext cx="2160000" cy="432000"/>
          </a:xfrm>
          <a:prstGeom prst="rect">
            <a:avLst/>
          </a:prstGeom>
          <a:noFill/>
        </p:spPr>
        <p:txBody>
          <a:bodyPr wrap="square" rtlCol="0">
            <a:spAutoFit/>
          </a:bodyPr>
          <a:lstStyle/>
          <a:p>
            <a:pPr algn="ctr"/>
            <a:r>
              <a:rPr lang="zh-CN" altLang="en-US" sz="2000" b="1" dirty="0" smtClean="0">
                <a:latin typeface="微软雅黑" panose="020B0503020204020204" pitchFamily="34" charset="-122"/>
                <a:ea typeface="微软雅黑" panose="020B0503020204020204" pitchFamily="34" charset="-122"/>
              </a:rPr>
              <a:t>渲染效果优化</a:t>
            </a:r>
            <a:endParaRPr lang="zh-CN" altLang="en-US" sz="2000" b="1" dirty="0">
              <a:latin typeface="微软雅黑" panose="020B0503020204020204" pitchFamily="34" charset="-122"/>
              <a:ea typeface="微软雅黑" panose="020B0503020204020204" pitchFamily="34" charset="-122"/>
            </a:endParaRPr>
          </a:p>
        </p:txBody>
      </p:sp>
      <p:sp>
        <p:nvSpPr>
          <p:cNvPr id="5" name="文本框 4"/>
          <p:cNvSpPr txBox="1"/>
          <p:nvPr/>
        </p:nvSpPr>
        <p:spPr>
          <a:xfrm>
            <a:off x="4374000" y="914400"/>
            <a:ext cx="2880000" cy="400110"/>
          </a:xfrm>
          <a:prstGeom prst="rect">
            <a:avLst/>
          </a:prstGeom>
          <a:noFill/>
        </p:spPr>
        <p:txBody>
          <a:bodyPr wrap="square" rtlCol="0">
            <a:spAutoFit/>
          </a:bodyPr>
          <a:lstStyle/>
          <a:p>
            <a:pPr lvl="0" algn="ctr"/>
            <a:r>
              <a:rPr lang="en" altLang="zh-CN" sz="2000" b="1" dirty="0">
                <a:latin typeface="微软雅黑" panose="020B0503020204020204" pitchFamily="34" charset="-122"/>
                <a:ea typeface="微软雅黑" panose="020B0503020204020204" pitchFamily="34" charset="-122"/>
              </a:rPr>
              <a:t>待魂主要材质类型</a:t>
            </a:r>
            <a:endParaRPr lang="zh-CN" altLang="en-US" sz="2000" b="1" dirty="0">
              <a:latin typeface="微软雅黑" panose="020B0503020204020204" pitchFamily="34" charset="-122"/>
              <a:ea typeface="微软雅黑" panose="020B0503020204020204" pitchFamily="34" charset="-122"/>
              <a:cs typeface="Economica"/>
              <a:sym typeface="Economica"/>
            </a:endParaRPr>
          </a:p>
        </p:txBody>
      </p:sp>
      <p:sp>
        <p:nvSpPr>
          <p:cNvPr id="6" name="文本框 5"/>
          <p:cNvSpPr txBox="1"/>
          <p:nvPr/>
        </p:nvSpPr>
        <p:spPr>
          <a:xfrm>
            <a:off x="3024000" y="1585399"/>
            <a:ext cx="5210107" cy="1549142"/>
          </a:xfrm>
          <a:prstGeom prst="rect">
            <a:avLst/>
          </a:prstGeom>
          <a:noFill/>
        </p:spPr>
        <p:txBody>
          <a:bodyPr wrap="square" rtlCol="0">
            <a:spAutoFit/>
          </a:bodyPr>
          <a:lstStyle/>
          <a:p>
            <a:pPr marL="285750" lvl="0" indent="-285750">
              <a:buFont typeface="Wingdings" panose="05000000000000000000" pitchFamily="2" charset="2"/>
              <a:buChar char="n"/>
            </a:pPr>
            <a:r>
              <a:rPr lang="zh-CN" altLang="en-US" sz="1800" dirty="0" smtClean="0">
                <a:latin typeface="微软雅黑" panose="020B0503020204020204" pitchFamily="34" charset="-122"/>
                <a:ea typeface="微软雅黑" panose="020B0503020204020204" pitchFamily="34" charset="-122"/>
              </a:rPr>
              <a:t>基于</a:t>
            </a:r>
            <a:r>
              <a:rPr lang="en-US" altLang="zh-CN" sz="1800" dirty="0" err="1">
                <a:latin typeface="微软雅黑" panose="020B0503020204020204" pitchFamily="34" charset="-122"/>
                <a:ea typeface="微软雅黑" panose="020B0503020204020204" pitchFamily="34" charset="-122"/>
              </a:rPr>
              <a:t>glTF</a:t>
            </a:r>
            <a:r>
              <a:rPr lang="zh-CN" altLang="en-US" sz="1800" dirty="0">
                <a:latin typeface="微软雅黑" panose="020B0503020204020204" pitchFamily="34" charset="-122"/>
                <a:ea typeface="微软雅黑" panose="020B0503020204020204" pitchFamily="34" charset="-122"/>
              </a:rPr>
              <a:t>材质标准的</a:t>
            </a:r>
            <a:r>
              <a:rPr lang="en-US" altLang="zh-CN" sz="1800" dirty="0" err="1" smtClean="0">
                <a:latin typeface="微软雅黑" panose="020B0503020204020204" pitchFamily="34" charset="-122"/>
                <a:ea typeface="微软雅黑" panose="020B0503020204020204" pitchFamily="34" charset="-122"/>
              </a:rPr>
              <a:t>pbr</a:t>
            </a:r>
            <a:endParaRPr lang="en-US" altLang="zh-CN" sz="1800" dirty="0">
              <a:latin typeface="微软雅黑" panose="020B0503020204020204" pitchFamily="34" charset="-122"/>
              <a:ea typeface="微软雅黑" panose="020B0503020204020204" pitchFamily="34" charset="-122"/>
            </a:endParaRPr>
          </a:p>
          <a:p>
            <a:pPr lvl="0"/>
            <a:endParaRPr lang="zh-CN" altLang="en-US" sz="1800" dirty="0">
              <a:latin typeface="微软雅黑" panose="020B0503020204020204" pitchFamily="34" charset="-122"/>
              <a:ea typeface="微软雅黑" panose="020B0503020204020204" pitchFamily="34" charset="-122"/>
            </a:endParaRPr>
          </a:p>
          <a:p>
            <a:pPr marL="285750" lvl="0" indent="-285750">
              <a:spcBef>
                <a:spcPts val="1600"/>
              </a:spcBef>
              <a:spcAft>
                <a:spcPts val="1600"/>
              </a:spcAft>
              <a:buFont typeface="Wingdings" panose="05000000000000000000" pitchFamily="2" charset="2"/>
              <a:buChar char="n"/>
            </a:pPr>
            <a:r>
              <a:rPr lang="zh-CN" altLang="en-US" sz="1800" dirty="0" smtClean="0">
                <a:latin typeface="微软雅黑" panose="020B0503020204020204" pitchFamily="34" charset="-122"/>
                <a:ea typeface="微软雅黑" panose="020B0503020204020204" pitchFamily="34" charset="-122"/>
              </a:rPr>
              <a:t>非真实渲染。</a:t>
            </a:r>
            <a:endParaRPr lang="zh-CN" altLang="en-US" sz="1800" dirty="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25464360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552587" y="1960367"/>
            <a:ext cx="1670918" cy="307777"/>
          </a:xfrm>
          <a:prstGeom prst="rect">
            <a:avLst/>
          </a:prstGeom>
          <a:noFill/>
        </p:spPr>
        <p:txBody>
          <a:bodyPr wrap="square" rtlCol="0">
            <a:spAutoFit/>
          </a:bodyPr>
          <a:lstStyle/>
          <a:p>
            <a:pPr algn="ct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r>
              <a:rPr lang="zh-CN" altLang="en-US" b="1" dirty="0" smtClean="0">
                <a:solidFill>
                  <a:schemeClr val="bg2">
                    <a:lumMod val="75000"/>
                  </a:schemeClr>
                </a:solidFill>
                <a:latin typeface="微软雅黑" panose="020B0503020204020204" pitchFamily="34" charset="-122"/>
                <a:ea typeface="微软雅黑" panose="020B0503020204020204" pitchFamily="34" charset="-122"/>
              </a:rPr>
              <a:t>待魂：胧月传说</a:t>
            </a:r>
            <a:r>
              <a:rPr lang="en-US" altLang="zh-CN" b="1" dirty="0" smtClean="0">
                <a:solidFill>
                  <a:schemeClr val="bg2">
                    <a:lumMod val="75000"/>
                  </a:schemeClr>
                </a:solidFill>
                <a:latin typeface="微软雅黑" panose="020B0503020204020204" pitchFamily="34" charset="-122"/>
                <a:ea typeface="微软雅黑" panose="020B0503020204020204" pitchFamily="34" charset="-122"/>
              </a:rPr>
              <a:t>》</a:t>
            </a:r>
            <a:endParaRPr lang="zh-CN" altLang="en-US" b="1" dirty="0">
              <a:solidFill>
                <a:schemeClr val="bg2">
                  <a:lumMod val="7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08046" y="2700000"/>
            <a:ext cx="2160000" cy="432000"/>
          </a:xfrm>
          <a:prstGeom prst="rect">
            <a:avLst/>
          </a:prstGeom>
          <a:noFill/>
        </p:spPr>
        <p:txBody>
          <a:bodyPr wrap="square" rtlCol="0">
            <a:spAutoFit/>
          </a:bodyPr>
          <a:lstStyle/>
          <a:p>
            <a:pPr algn="ctr"/>
            <a:r>
              <a:rPr lang="zh-CN" altLang="en-US" sz="2000" b="1" dirty="0">
                <a:latin typeface="微软雅黑" panose="020B0503020204020204" pitchFamily="34" charset="-122"/>
                <a:ea typeface="微软雅黑" panose="020B0503020204020204" pitchFamily="34" charset="-122"/>
              </a:rPr>
              <a:t>渲染效果优化</a:t>
            </a:r>
          </a:p>
        </p:txBody>
      </p:sp>
      <p:sp>
        <p:nvSpPr>
          <p:cNvPr id="5" name="文本框 4"/>
          <p:cNvSpPr txBox="1"/>
          <p:nvPr/>
        </p:nvSpPr>
        <p:spPr>
          <a:xfrm>
            <a:off x="4374000" y="914400"/>
            <a:ext cx="2880000" cy="400110"/>
          </a:xfrm>
          <a:prstGeom prst="rect">
            <a:avLst/>
          </a:prstGeom>
          <a:noFill/>
        </p:spPr>
        <p:txBody>
          <a:bodyPr wrap="square" rtlCol="0">
            <a:spAutoFit/>
          </a:bodyPr>
          <a:lstStyle/>
          <a:p>
            <a:pPr lvl="0" algn="ctr"/>
            <a:r>
              <a:rPr lang="en" altLang="zh-CN" sz="2000" b="1" dirty="0">
                <a:latin typeface="微软雅黑" panose="020B0503020204020204" pitchFamily="34" charset="-122"/>
                <a:ea typeface="微软雅黑" panose="020B0503020204020204" pitchFamily="34" charset="-122"/>
              </a:rPr>
              <a:t>基于gLTF标准的PBR</a:t>
            </a:r>
            <a:endParaRPr lang="zh-CN" altLang="en-US" sz="2000" b="1" dirty="0">
              <a:latin typeface="微软雅黑" panose="020B0503020204020204" pitchFamily="34" charset="-122"/>
              <a:ea typeface="微软雅黑" panose="020B0503020204020204" pitchFamily="34" charset="-122"/>
              <a:cs typeface="Economica"/>
              <a:sym typeface="Economica"/>
            </a:endParaRPr>
          </a:p>
        </p:txBody>
      </p:sp>
      <p:sp>
        <p:nvSpPr>
          <p:cNvPr id="6" name="文本框 5"/>
          <p:cNvSpPr txBox="1"/>
          <p:nvPr/>
        </p:nvSpPr>
        <p:spPr>
          <a:xfrm>
            <a:off x="3024000" y="1585399"/>
            <a:ext cx="5210107" cy="2862322"/>
          </a:xfrm>
          <a:prstGeom prst="rect">
            <a:avLst/>
          </a:prstGeom>
          <a:noFill/>
        </p:spPr>
        <p:txBody>
          <a:bodyPr wrap="square" rtlCol="0">
            <a:spAutoFit/>
          </a:bodyPr>
          <a:lstStyle/>
          <a:p>
            <a:pPr marL="285750" indent="-285750">
              <a:buFont typeface="Wingdings" panose="05000000000000000000" pitchFamily="2" charset="2"/>
              <a:buChar char="n"/>
            </a:pPr>
            <a:r>
              <a:rPr lang="en-US" altLang="zh-CN" sz="1800" dirty="0" err="1" smtClean="0">
                <a:latin typeface="微软雅黑" panose="020B0503020204020204" pitchFamily="34" charset="-122"/>
                <a:ea typeface="微软雅黑" panose="020B0503020204020204" pitchFamily="34" charset="-122"/>
              </a:rPr>
              <a:t>gLTF</a:t>
            </a:r>
            <a:r>
              <a:rPr lang="zh-CN" altLang="en-US" sz="1800" dirty="0" smtClean="0">
                <a:latin typeface="微软雅黑" panose="020B0503020204020204" pitchFamily="34" charset="-122"/>
                <a:ea typeface="微软雅黑" panose="020B0503020204020204" pitchFamily="34" charset="-122"/>
              </a:rPr>
              <a:t>是一种得到广泛支</a:t>
            </a:r>
            <a:r>
              <a:rPr lang="zh-CN" altLang="en-US" sz="1800" dirty="0" smtClean="0">
                <a:latin typeface="微软雅黑" panose="020B0503020204020204" pitchFamily="34" charset="-122"/>
                <a:ea typeface="微软雅黑" panose="020B0503020204020204" pitchFamily="34" charset="-122"/>
              </a:rPr>
              <a:t>持的</a:t>
            </a:r>
            <a:r>
              <a:rPr lang="en-US" altLang="zh-CN" sz="1800" dirty="0" smtClean="0">
                <a:latin typeface="微软雅黑" panose="020B0503020204020204" pitchFamily="34" charset="-122"/>
                <a:ea typeface="微软雅黑" panose="020B0503020204020204" pitchFamily="34" charset="-122"/>
              </a:rPr>
              <a:t>3D</a:t>
            </a:r>
            <a:r>
              <a:rPr lang="zh-CN" altLang="en-US" sz="1800" dirty="0" smtClean="0">
                <a:latin typeface="微软雅黑" panose="020B0503020204020204" pitchFamily="34" charset="-122"/>
                <a:ea typeface="微软雅黑" panose="020B0503020204020204" pitchFamily="34" charset="-122"/>
              </a:rPr>
              <a:t>内</a:t>
            </a:r>
            <a:r>
              <a:rPr lang="zh-CN" altLang="en-US" sz="1800" dirty="0" smtClean="0">
                <a:latin typeface="微软雅黑" panose="020B0503020204020204" pitchFamily="34" charset="-122"/>
                <a:ea typeface="微软雅黑" panose="020B0503020204020204" pitchFamily="34" charset="-122"/>
              </a:rPr>
              <a:t>容格</a:t>
            </a:r>
            <a:r>
              <a:rPr lang="zh-CN" altLang="en-US" sz="1800" dirty="0" smtClean="0">
                <a:latin typeface="微软雅黑" panose="020B0503020204020204" pitchFamily="34" charset="-122"/>
                <a:ea typeface="微软雅黑" panose="020B0503020204020204" pitchFamily="34" charset="-122"/>
              </a:rPr>
              <a:t>式标准。类似于</a:t>
            </a:r>
            <a:r>
              <a:rPr lang="en-US" altLang="zh-CN" sz="1800" dirty="0" smtClean="0">
                <a:latin typeface="微软雅黑" panose="020B0503020204020204" pitchFamily="34" charset="-122"/>
                <a:ea typeface="微软雅黑" panose="020B0503020204020204" pitchFamily="34" charset="-122"/>
              </a:rPr>
              <a:t>JPEG</a:t>
            </a:r>
            <a:r>
              <a:rPr lang="zh-CN" altLang="en-US" sz="1800" dirty="0" smtClean="0">
                <a:latin typeface="微软雅黑" panose="020B0503020204020204" pitchFamily="34" charset="-122"/>
                <a:ea typeface="微软雅黑" panose="020B0503020204020204" pitchFamily="34" charset="-122"/>
              </a:rPr>
              <a:t>图像标准</a:t>
            </a:r>
            <a:r>
              <a:rPr lang="zh-CN" altLang="en-US" sz="1800" dirty="0" smtClean="0">
                <a:latin typeface="微软雅黑" panose="020B0503020204020204" pitchFamily="34" charset="-122"/>
                <a:ea typeface="微软雅黑" panose="020B0503020204020204" pitchFamily="34" charset="-122"/>
              </a:rPr>
              <a:t>。</a:t>
            </a:r>
            <a:endParaRPr lang="en-US" altLang="zh-CN" sz="180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en-US" altLang="zh-CN" sz="1800" dirty="0" err="1">
                <a:latin typeface="微软雅黑" panose="020B0503020204020204" pitchFamily="34" charset="-122"/>
                <a:ea typeface="微软雅黑" panose="020B0503020204020204" pitchFamily="34" charset="-122"/>
              </a:rPr>
              <a:t>gLTF</a:t>
            </a:r>
            <a:r>
              <a:rPr lang="en-US" altLang="zh-CN" sz="1800" dirty="0">
                <a:latin typeface="微软雅黑" panose="020B0503020204020204" pitchFamily="34" charset="-122"/>
                <a:ea typeface="微软雅黑" panose="020B0503020204020204" pitchFamily="34" charset="-122"/>
              </a:rPr>
              <a:t> 2.0 </a:t>
            </a:r>
            <a:r>
              <a:rPr lang="zh-CN" altLang="en-US" sz="1800" dirty="0">
                <a:latin typeface="微软雅黑" panose="020B0503020204020204" pitchFamily="34" charset="-122"/>
                <a:ea typeface="微软雅黑" panose="020B0503020204020204" pitchFamily="34" charset="-122"/>
              </a:rPr>
              <a:t>于 </a:t>
            </a:r>
            <a:r>
              <a:rPr lang="en-US" altLang="zh-CN" sz="1800" dirty="0">
                <a:latin typeface="微软雅黑" panose="020B0503020204020204" pitchFamily="34" charset="-122"/>
                <a:ea typeface="微软雅黑" panose="020B0503020204020204" pitchFamily="34" charset="-122"/>
              </a:rPr>
              <a:t>2017</a:t>
            </a:r>
            <a:r>
              <a:rPr lang="zh-CN" altLang="en-US" sz="1800" dirty="0">
                <a:latin typeface="微软雅黑" panose="020B0503020204020204" pitchFamily="34" charset="-122"/>
                <a:ea typeface="微软雅黑" panose="020B0503020204020204" pitchFamily="34" charset="-122"/>
              </a:rPr>
              <a:t>年</a:t>
            </a:r>
            <a:r>
              <a:rPr lang="en-US" altLang="zh-CN" sz="1800" dirty="0">
                <a:latin typeface="微软雅黑" panose="020B0503020204020204" pitchFamily="34" charset="-122"/>
                <a:ea typeface="微软雅黑" panose="020B0503020204020204" pitchFamily="34" charset="-122"/>
              </a:rPr>
              <a:t>6</a:t>
            </a:r>
            <a:r>
              <a:rPr lang="zh-CN" altLang="en-US" sz="1800" dirty="0">
                <a:latin typeface="微软雅黑" panose="020B0503020204020204" pitchFamily="34" charset="-122"/>
                <a:ea typeface="微软雅黑" panose="020B0503020204020204" pitchFamily="34" charset="-122"/>
              </a:rPr>
              <a:t>月正式发布</a:t>
            </a:r>
            <a:r>
              <a:rPr lang="zh-CN" altLang="en-US" sz="1800" dirty="0" smtClean="0">
                <a:latin typeface="微软雅黑" panose="020B0503020204020204" pitchFamily="34" charset="-122"/>
                <a:ea typeface="微软雅黑" panose="020B0503020204020204" pitchFamily="34" charset="-122"/>
              </a:rPr>
              <a:t>。</a:t>
            </a:r>
            <a:endParaRPr lang="en-US" altLang="zh-CN" sz="18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en-US" altLang="zh-CN" sz="1800" dirty="0" err="1" smtClean="0">
                <a:latin typeface="微软雅黑" panose="020B0503020204020204" pitchFamily="34" charset="-122"/>
                <a:ea typeface="微软雅黑" panose="020B0503020204020204" pitchFamily="34" charset="-122"/>
              </a:rPr>
              <a:t>gLTF</a:t>
            </a:r>
            <a:r>
              <a:rPr lang="en-US" altLang="zh-CN" sz="1800" dirty="0" smtClean="0">
                <a:latin typeface="微软雅黑" panose="020B0503020204020204" pitchFamily="34" charset="-122"/>
                <a:ea typeface="微软雅黑" panose="020B0503020204020204" pitchFamily="34" charset="-122"/>
              </a:rPr>
              <a:t> 2.0</a:t>
            </a:r>
            <a:r>
              <a:rPr lang="zh-CN" altLang="en-US" sz="1800" dirty="0">
                <a:latin typeface="微软雅黑" panose="020B0503020204020204" pitchFamily="34" charset="-122"/>
                <a:ea typeface="微软雅黑" panose="020B0503020204020204" pitchFamily="34" charset="-122"/>
              </a:rPr>
              <a:t> </a:t>
            </a:r>
            <a:r>
              <a:rPr lang="zh-CN" altLang="en-US" sz="1800" dirty="0" smtClean="0">
                <a:latin typeface="微软雅黑" panose="020B0503020204020204" pitchFamily="34" charset="-122"/>
                <a:ea typeface="微软雅黑" panose="020B0503020204020204" pitchFamily="34" charset="-122"/>
              </a:rPr>
              <a:t>定义了 </a:t>
            </a:r>
            <a:r>
              <a:rPr lang="en-US" altLang="zh-CN" sz="1800" dirty="0" err="1" smtClean="0">
                <a:latin typeface="微软雅黑" panose="020B0503020204020204" pitchFamily="34" charset="-122"/>
                <a:ea typeface="微软雅黑" panose="020B0503020204020204" pitchFamily="34" charset="-122"/>
              </a:rPr>
              <a:t>Metalic</a:t>
            </a:r>
            <a:r>
              <a:rPr lang="en-US" altLang="zh-CN" sz="1800" dirty="0" smtClean="0">
                <a:latin typeface="微软雅黑" panose="020B0503020204020204" pitchFamily="34" charset="-122"/>
                <a:ea typeface="微软雅黑" panose="020B0503020204020204" pitchFamily="34" charset="-122"/>
              </a:rPr>
              <a:t> Roughness </a:t>
            </a:r>
            <a:r>
              <a:rPr lang="zh-CN" altLang="en-US" sz="1800" dirty="0" smtClean="0">
                <a:latin typeface="微软雅黑" panose="020B0503020204020204" pitchFamily="34" charset="-122"/>
                <a:ea typeface="微软雅黑" panose="020B0503020204020204" pitchFamily="34" charset="-122"/>
              </a:rPr>
              <a:t>材质标准。具有丰富的文档、</a:t>
            </a:r>
            <a:r>
              <a:rPr lang="zh-CN" altLang="en-US" sz="1800" dirty="0">
                <a:latin typeface="微软雅黑" panose="020B0503020204020204" pitchFamily="34" charset="-122"/>
                <a:ea typeface="微软雅黑" panose="020B0503020204020204" pitchFamily="34" charset="-122"/>
              </a:rPr>
              <a:t>源码</a:t>
            </a:r>
            <a:r>
              <a:rPr lang="zh-CN" altLang="en-US" sz="1800" dirty="0" smtClean="0">
                <a:latin typeface="微软雅黑" panose="020B0503020204020204" pitchFamily="34" charset="-122"/>
                <a:ea typeface="微软雅黑" panose="020B0503020204020204" pitchFamily="34" charset="-122"/>
              </a:rPr>
              <a:t>、内</a:t>
            </a:r>
            <a:r>
              <a:rPr lang="zh-CN" altLang="en-US" sz="1800" dirty="0" smtClean="0">
                <a:latin typeface="微软雅黑" panose="020B0503020204020204" pitchFamily="34" charset="-122"/>
                <a:ea typeface="微软雅黑" panose="020B0503020204020204" pitchFamily="34" charset="-122"/>
              </a:rPr>
              <a:t>容资源</a:t>
            </a:r>
            <a:r>
              <a:rPr lang="en-US" altLang="zh-CN" sz="1800" dirty="0" smtClean="0">
                <a:latin typeface="微软雅黑" panose="020B0503020204020204" pitchFamily="34" charset="-122"/>
                <a:ea typeface="微软雅黑" panose="020B0503020204020204" pitchFamily="34" charset="-122"/>
              </a:rPr>
              <a:t>; </a:t>
            </a:r>
            <a:r>
              <a:rPr lang="zh-CN" altLang="en-US" sz="1800" dirty="0" smtClean="0">
                <a:latin typeface="微软雅黑" panose="020B0503020204020204" pitchFamily="34" charset="-122"/>
                <a:ea typeface="微软雅黑" panose="020B0503020204020204" pitchFamily="34" charset="-122"/>
              </a:rPr>
              <a:t>支持方面，学</a:t>
            </a:r>
            <a:r>
              <a:rPr lang="zh-CN" altLang="en-US" sz="1800" dirty="0" smtClean="0">
                <a:latin typeface="微软雅黑" panose="020B0503020204020204" pitchFamily="34" charset="-122"/>
                <a:ea typeface="微软雅黑" panose="020B0503020204020204" pitchFamily="34" charset="-122"/>
              </a:rPr>
              <a:t>习难度低。</a:t>
            </a:r>
            <a:endParaRPr lang="en-US" altLang="zh-CN" sz="180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sz="1800" dirty="0" smtClean="0">
                <a:latin typeface="微软雅黑" panose="020B0503020204020204" pitchFamily="34" charset="-122"/>
                <a:ea typeface="微软雅黑" panose="020B0503020204020204" pitchFamily="34" charset="-122"/>
              </a:rPr>
              <a:t>可以打造连贯一致的工作流</a:t>
            </a:r>
            <a:r>
              <a:rPr lang="zh-CN" altLang="en-US" sz="1800" dirty="0" smtClean="0">
                <a:latin typeface="微软雅黑" panose="020B0503020204020204" pitchFamily="34" charset="-122"/>
                <a:ea typeface="微软雅黑" panose="020B0503020204020204" pitchFamily="34" charset="-122"/>
              </a:rPr>
              <a:t>，无论</a:t>
            </a:r>
            <a:r>
              <a:rPr lang="en-US" altLang="zh-CN" sz="1800" dirty="0" smtClean="0">
                <a:latin typeface="微软雅黑" panose="020B0503020204020204" pitchFamily="34" charset="-122"/>
                <a:ea typeface="微软雅黑" panose="020B0503020204020204" pitchFamily="34" charset="-122"/>
              </a:rPr>
              <a:t>3ds </a:t>
            </a:r>
            <a:r>
              <a:rPr lang="en-US" altLang="zh-CN" sz="1800" dirty="0" smtClean="0">
                <a:latin typeface="微软雅黑" panose="020B0503020204020204" pitchFamily="34" charset="-122"/>
                <a:ea typeface="微软雅黑" panose="020B0503020204020204" pitchFamily="34" charset="-122"/>
              </a:rPr>
              <a:t>Max</a:t>
            </a:r>
            <a:r>
              <a:rPr lang="zh-CN" altLang="en-US" sz="1800" dirty="0" smtClean="0">
                <a:latin typeface="微软雅黑" panose="020B0503020204020204" pitchFamily="34" charset="-122"/>
                <a:ea typeface="微软雅黑" panose="020B0503020204020204" pitchFamily="34" charset="-122"/>
              </a:rPr>
              <a:t>、</a:t>
            </a:r>
            <a:r>
              <a:rPr lang="en-US" altLang="zh-CN" sz="1800" dirty="0" smtClean="0">
                <a:latin typeface="微软雅黑" panose="020B0503020204020204" pitchFamily="34" charset="-122"/>
                <a:ea typeface="微软雅黑" panose="020B0503020204020204" pitchFamily="34" charset="-122"/>
              </a:rPr>
              <a:t>Maya</a:t>
            </a:r>
            <a:r>
              <a:rPr lang="zh-CN" altLang="en-US" sz="1800" dirty="0" smtClean="0">
                <a:latin typeface="微软雅黑" panose="020B0503020204020204" pitchFamily="34" charset="-122"/>
                <a:ea typeface="微软雅黑" panose="020B0503020204020204" pitchFamily="34" charset="-122"/>
              </a:rPr>
              <a:t>、</a:t>
            </a:r>
            <a:r>
              <a:rPr lang="en-US" altLang="zh-CN" sz="1800" dirty="0" smtClean="0">
                <a:latin typeface="微软雅黑" panose="020B0503020204020204" pitchFamily="34" charset="-122"/>
                <a:ea typeface="微软雅黑" panose="020B0503020204020204" pitchFamily="34" charset="-122"/>
              </a:rPr>
              <a:t>Blender</a:t>
            </a:r>
            <a:r>
              <a:rPr lang="zh-CN" altLang="en-US" sz="1800" dirty="0" smtClean="0">
                <a:latin typeface="微软雅黑" panose="020B0503020204020204" pitchFamily="34" charset="-122"/>
                <a:ea typeface="微软雅黑" panose="020B0503020204020204" pitchFamily="34" charset="-122"/>
              </a:rPr>
              <a:t>、</a:t>
            </a:r>
            <a:r>
              <a:rPr lang="en-US" altLang="zh-CN" sz="1800" dirty="0" smtClean="0">
                <a:latin typeface="微软雅黑" panose="020B0503020204020204" pitchFamily="34" charset="-122"/>
                <a:ea typeface="微软雅黑" panose="020B0503020204020204" pitchFamily="34" charset="-122"/>
              </a:rPr>
              <a:t>Unity</a:t>
            </a:r>
            <a:r>
              <a:rPr lang="zh-CN" altLang="en-US" sz="1800" dirty="0" smtClean="0">
                <a:latin typeface="微软雅黑" panose="020B0503020204020204" pitchFamily="34" charset="-122"/>
                <a:ea typeface="微软雅黑" panose="020B0503020204020204" pitchFamily="34" charset="-122"/>
              </a:rPr>
              <a:t>、</a:t>
            </a:r>
            <a:r>
              <a:rPr lang="en-US" altLang="zh-CN" sz="1800" dirty="0" smtClean="0">
                <a:latin typeface="微软雅黑" panose="020B0503020204020204" pitchFamily="34" charset="-122"/>
                <a:ea typeface="微软雅黑" panose="020B0503020204020204" pitchFamily="34" charset="-122"/>
              </a:rPr>
              <a:t>Unreal</a:t>
            </a:r>
            <a:r>
              <a:rPr lang="zh-CN" altLang="en-US" sz="1800" dirty="0" smtClean="0">
                <a:latin typeface="微软雅黑" panose="020B0503020204020204" pitchFamily="34" charset="-122"/>
                <a:ea typeface="微软雅黑" panose="020B0503020204020204" pitchFamily="34" charset="-122"/>
              </a:rPr>
              <a:t>等都可以得到几乎一致的渲染效果</a:t>
            </a:r>
            <a:endParaRPr lang="en-US" altLang="zh-CN" sz="180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en-US" altLang="zh-CN" sz="1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796188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599" y="1008287"/>
            <a:ext cx="8895644" cy="3535055"/>
          </a:xfrm>
          <a:prstGeom prst="rect">
            <a:avLst/>
          </a:prstGeom>
        </p:spPr>
      </p:pic>
      <p:sp>
        <p:nvSpPr>
          <p:cNvPr id="7" name="文本框 6"/>
          <p:cNvSpPr txBox="1"/>
          <p:nvPr/>
        </p:nvSpPr>
        <p:spPr>
          <a:xfrm>
            <a:off x="248356" y="385492"/>
            <a:ext cx="3270447" cy="400110"/>
          </a:xfrm>
          <a:prstGeom prst="rect">
            <a:avLst/>
          </a:prstGeom>
          <a:noFill/>
        </p:spPr>
        <p:txBody>
          <a:bodyPr wrap="none" rtlCol="0">
            <a:spAutoFit/>
          </a:bodyPr>
          <a:lstStyle/>
          <a:p>
            <a:r>
              <a:rPr lang="en-US" altLang="zh-CN" sz="2000" b="1" dirty="0" err="1">
                <a:latin typeface="微软雅黑" panose="020B0503020204020204" pitchFamily="34" charset="-122"/>
                <a:ea typeface="微软雅黑" panose="020B0503020204020204" pitchFamily="34" charset="-122"/>
              </a:rPr>
              <a:t>glTF</a:t>
            </a:r>
            <a:r>
              <a:rPr lang="en-US" altLang="zh-CN" sz="2000" b="1" dirty="0">
                <a:latin typeface="微软雅黑" panose="020B0503020204020204" pitchFamily="34" charset="-122"/>
                <a:ea typeface="微软雅黑" panose="020B0503020204020204" pitchFamily="34" charset="-122"/>
              </a:rPr>
              <a:t> is the "JPEG of 3D</a:t>
            </a:r>
            <a:r>
              <a:rPr lang="en-US" altLang="zh-CN" sz="2000" b="1" dirty="0" smtClean="0">
                <a:latin typeface="微软雅黑" panose="020B0503020204020204" pitchFamily="34" charset="-122"/>
                <a:ea typeface="微软雅黑" panose="020B0503020204020204" pitchFamily="34" charset="-122"/>
              </a:rPr>
              <a:t>"</a:t>
            </a:r>
            <a:endParaRPr lang="en-US" altLang="zh-CN" sz="20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952033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2072" y="944380"/>
            <a:ext cx="7645400" cy="3923467"/>
          </a:xfrm>
          <a:prstGeom prst="rect">
            <a:avLst/>
          </a:prstGeom>
        </p:spPr>
      </p:pic>
      <p:sp>
        <p:nvSpPr>
          <p:cNvPr id="4" name="文本框 3"/>
          <p:cNvSpPr txBox="1"/>
          <p:nvPr/>
        </p:nvSpPr>
        <p:spPr>
          <a:xfrm>
            <a:off x="652072" y="468672"/>
            <a:ext cx="4969630" cy="400110"/>
          </a:xfrm>
          <a:prstGeom prst="rect">
            <a:avLst/>
          </a:prstGeom>
          <a:noFill/>
        </p:spPr>
        <p:txBody>
          <a:bodyPr wrap="none" rtlCol="0">
            <a:spAutoFit/>
          </a:bodyPr>
          <a:lstStyle/>
          <a:p>
            <a:r>
              <a:rPr lang="en-US" altLang="zh-CN" sz="2000" b="1" dirty="0">
                <a:latin typeface="微软雅黑" panose="020B0503020204020204" pitchFamily="34" charset="-122"/>
                <a:ea typeface="微软雅黑" panose="020B0503020204020204" pitchFamily="34" charset="-122"/>
              </a:rPr>
              <a:t>COLLADA and </a:t>
            </a:r>
            <a:r>
              <a:rPr lang="en-US" altLang="zh-CN" sz="2000" b="1" dirty="0" err="1">
                <a:latin typeface="微软雅黑" panose="020B0503020204020204" pitchFamily="34" charset="-122"/>
                <a:ea typeface="微软雅黑" panose="020B0503020204020204" pitchFamily="34" charset="-122"/>
              </a:rPr>
              <a:t>glTF</a:t>
            </a:r>
            <a:r>
              <a:rPr lang="en-US" altLang="zh-CN" sz="2000" b="1" dirty="0">
                <a:latin typeface="微软雅黑" panose="020B0503020204020204" pitchFamily="34" charset="-122"/>
                <a:ea typeface="微软雅黑" panose="020B0503020204020204" pitchFamily="34" charset="-122"/>
              </a:rPr>
              <a:t> 3D Asset Formats</a:t>
            </a:r>
          </a:p>
        </p:txBody>
      </p:sp>
    </p:spTree>
    <p:extLst>
      <p:ext uri="{BB962C8B-B14F-4D97-AF65-F5344CB8AC3E}">
        <p14:creationId xmlns:p14="http://schemas.microsoft.com/office/powerpoint/2010/main" val="30732462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文本框 2"/>
          <p:cNvSpPr txBox="1"/>
          <p:nvPr/>
        </p:nvSpPr>
        <p:spPr>
          <a:xfrm>
            <a:off x="363255" y="501041"/>
            <a:ext cx="4275529" cy="307777"/>
          </a:xfrm>
          <a:prstGeom prst="rect">
            <a:avLst/>
          </a:prstGeom>
          <a:noFill/>
        </p:spPr>
        <p:txBody>
          <a:bodyPr wrap="none" rtlCol="0">
            <a:spAutoFit/>
          </a:bodyPr>
          <a:lstStyle/>
          <a:p>
            <a:r>
              <a:rPr lang="en-US" altLang="zh-CN" b="1" dirty="0">
                <a:latin typeface="微软雅黑" panose="020B0503020204020204" pitchFamily="34" charset="-122"/>
                <a:ea typeface="微软雅黑" panose="020B0503020204020204" pitchFamily="34" charset="-122"/>
                <a:hlinkClick r:id="rId4"/>
              </a:rPr>
              <a:t>http://github.khronos.org/glTF-WebGL-PBR/</a:t>
            </a:r>
            <a:endParaRPr lang="zh-CN" altLang="en-US"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88225877"/>
      </p:ext>
    </p:extLst>
  </p:cSld>
  <p:clrMapOvr>
    <a:masterClrMapping/>
  </p:clrMapOvr>
  <p:timing>
    <p:tnLst>
      <p:par>
        <p:cTn id="1" dur="indefinite" restart="never" nodeType="tmRoot"/>
      </p:par>
    </p:tnLst>
  </p:timing>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2528</TotalTime>
  <Words>5156</Words>
  <Application>Microsoft Office PowerPoint</Application>
  <PresentationFormat>全屏显示(16:9)</PresentationFormat>
  <Paragraphs>239</Paragraphs>
  <Slides>30</Slides>
  <Notes>30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30</vt:i4>
      </vt:variant>
    </vt:vector>
  </HeadingPairs>
  <TitlesOfParts>
    <vt:vector size="37" baseType="lpstr">
      <vt:lpstr>Arial</vt:lpstr>
      <vt:lpstr>宋体</vt:lpstr>
      <vt:lpstr>微软雅黑</vt:lpstr>
      <vt:lpstr>Wingdings</vt:lpstr>
      <vt:lpstr>Open Sans</vt:lpstr>
      <vt:lpstr>Economica</vt:lpstr>
      <vt:lpstr>Luxe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待魂:胧月传说</dc:title>
  <dc:creator>blab</dc:creator>
  <cp:lastModifiedBy>albert</cp:lastModifiedBy>
  <cp:revision>545</cp:revision>
  <dcterms:modified xsi:type="dcterms:W3CDTF">2018-07-26T04:43:29Z</dcterms:modified>
</cp:coreProperties>
</file>